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Lst>
  <p:notesMasterIdLst>
    <p:notesMasterId r:id="rId67"/>
  </p:notesMasterIdLst>
  <p:handoutMasterIdLst>
    <p:handoutMasterId r:id="rId68"/>
  </p:handoutMasterIdLst>
  <p:sldIdLst>
    <p:sldId id="295" r:id="rId2"/>
    <p:sldId id="424" r:id="rId3"/>
    <p:sldId id="506" r:id="rId4"/>
    <p:sldId id="478" r:id="rId5"/>
    <p:sldId id="470" r:id="rId6"/>
    <p:sldId id="493" r:id="rId7"/>
    <p:sldId id="494" r:id="rId8"/>
    <p:sldId id="495" r:id="rId9"/>
    <p:sldId id="496" r:id="rId10"/>
    <p:sldId id="497" r:id="rId11"/>
    <p:sldId id="465" r:id="rId12"/>
    <p:sldId id="466" r:id="rId13"/>
    <p:sldId id="356" r:id="rId14"/>
    <p:sldId id="473" r:id="rId15"/>
    <p:sldId id="483" r:id="rId16"/>
    <p:sldId id="498" r:id="rId17"/>
    <p:sldId id="500" r:id="rId18"/>
    <p:sldId id="501" r:id="rId19"/>
    <p:sldId id="502" r:id="rId20"/>
    <p:sldId id="499" r:id="rId21"/>
    <p:sldId id="503" r:id="rId22"/>
    <p:sldId id="504" r:id="rId23"/>
    <p:sldId id="463" r:id="rId24"/>
    <p:sldId id="505" r:id="rId25"/>
    <p:sldId id="479" r:id="rId26"/>
    <p:sldId id="480" r:id="rId27"/>
    <p:sldId id="464" r:id="rId28"/>
    <p:sldId id="484" r:id="rId29"/>
    <p:sldId id="476" r:id="rId30"/>
    <p:sldId id="456" r:id="rId31"/>
    <p:sldId id="469" r:id="rId32"/>
    <p:sldId id="467" r:id="rId33"/>
    <p:sldId id="471" r:id="rId34"/>
    <p:sldId id="360" r:id="rId35"/>
    <p:sldId id="481" r:id="rId36"/>
    <p:sldId id="374" r:id="rId37"/>
    <p:sldId id="435" r:id="rId38"/>
    <p:sldId id="436" r:id="rId39"/>
    <p:sldId id="437" r:id="rId40"/>
    <p:sldId id="438" r:id="rId41"/>
    <p:sldId id="439" r:id="rId42"/>
    <p:sldId id="440" r:id="rId43"/>
    <p:sldId id="442" r:id="rId44"/>
    <p:sldId id="441" r:id="rId45"/>
    <p:sldId id="443" r:id="rId46"/>
    <p:sldId id="468" r:id="rId47"/>
    <p:sldId id="444" r:id="rId48"/>
    <p:sldId id="445" r:id="rId49"/>
    <p:sldId id="446" r:id="rId50"/>
    <p:sldId id="447" r:id="rId51"/>
    <p:sldId id="482" r:id="rId52"/>
    <p:sldId id="448" r:id="rId53"/>
    <p:sldId id="449" r:id="rId54"/>
    <p:sldId id="450" r:id="rId55"/>
    <p:sldId id="361" r:id="rId56"/>
    <p:sldId id="451" r:id="rId57"/>
    <p:sldId id="362" r:id="rId58"/>
    <p:sldId id="454" r:id="rId59"/>
    <p:sldId id="453" r:id="rId60"/>
    <p:sldId id="452" r:id="rId61"/>
    <p:sldId id="290" r:id="rId62"/>
    <p:sldId id="292" r:id="rId63"/>
    <p:sldId id="294" r:id="rId64"/>
    <p:sldId id="291" r:id="rId65"/>
    <p:sldId id="296"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C48"/>
    <a:srgbClr val="2C2D39"/>
    <a:srgbClr val="242630"/>
    <a:srgbClr val="2A1F43"/>
    <a:srgbClr val="0C1B43"/>
    <a:srgbClr val="000000"/>
    <a:srgbClr val="1D2225"/>
    <a:srgbClr val="F8F8F8"/>
    <a:srgbClr val="363C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551" autoAdjust="0"/>
  </p:normalViewPr>
  <p:slideViewPr>
    <p:cSldViewPr snapToGrid="0" snapToObjects="1">
      <p:cViewPr varScale="1">
        <p:scale>
          <a:sx n="93" d="100"/>
          <a:sy n="93" d="100"/>
        </p:scale>
        <p:origin x="816" y="72"/>
      </p:cViewPr>
      <p:guideLst/>
    </p:cSldViewPr>
  </p:slideViewPr>
  <p:notesTextViewPr>
    <p:cViewPr>
      <p:scale>
        <a:sx n="1" d="1"/>
        <a:sy n="1" d="1"/>
      </p:scale>
      <p:origin x="0" y="0"/>
    </p:cViewPr>
  </p:notesTextViewPr>
  <p:notesViewPr>
    <p:cSldViewPr snapToGrid="0" snapToObjects="1">
      <p:cViewPr varScale="1">
        <p:scale>
          <a:sx n="86" d="100"/>
          <a:sy n="86" d="100"/>
        </p:scale>
        <p:origin x="2416"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743-4F11-8EB5-C43D09993355}"/>
            </c:ext>
          </c:extLst>
        </c:ser>
        <c:ser>
          <c:idx val="1"/>
          <c:order val="1"/>
          <c:tx>
            <c:strRef>
              <c:f>Sheet1!$C$1</c:f>
              <c:strCache>
                <c:ptCount val="1"/>
                <c:pt idx="0">
                  <c:v>Series 2</c:v>
                </c:pt>
              </c:strCache>
            </c:strRef>
          </c:tx>
          <c:spPr>
            <a:solidFill>
              <a:schemeClr val="bg2"/>
            </a:solidFill>
            <a:ln>
              <a:noFill/>
            </a:ln>
            <a:effectLst/>
          </c:spPr>
          <c:invertIfNegative val="0"/>
          <c:dPt>
            <c:idx val="0"/>
            <c:invertIfNegative val="0"/>
            <c:bubble3D val="0"/>
            <c:spPr>
              <a:solidFill>
                <a:schemeClr val="bg1">
                  <a:lumMod val="95000"/>
                </a:schemeClr>
              </a:solidFill>
              <a:ln>
                <a:noFill/>
              </a:ln>
              <a:effectLst/>
            </c:spPr>
            <c:extLst>
              <c:ext xmlns:c16="http://schemas.microsoft.com/office/drawing/2014/chart" uri="{C3380CC4-5D6E-409C-BE32-E72D297353CC}">
                <c16:uniqueId val="{00000003-2743-4F11-8EB5-C43D09993355}"/>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743-4F11-8EB5-C43D09993355}"/>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743-4F11-8EB5-C43D09993355}"/>
            </c:ext>
          </c:extLst>
        </c:ser>
        <c:dLbls>
          <c:showLegendKey val="0"/>
          <c:showVal val="0"/>
          <c:showCatName val="0"/>
          <c:showSerName val="0"/>
          <c:showPercent val="0"/>
          <c:showBubbleSize val="0"/>
        </c:dLbls>
        <c:gapWidth val="219"/>
        <c:overlap val="-27"/>
        <c:axId val="96190280"/>
        <c:axId val="96186752"/>
      </c:barChart>
      <c:catAx>
        <c:axId val="96190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96186752"/>
        <c:crosses val="autoZero"/>
        <c:auto val="1"/>
        <c:lblAlgn val="ctr"/>
        <c:lblOffset val="100"/>
        <c:noMultiLvlLbl val="0"/>
      </c:catAx>
      <c:valAx>
        <c:axId val="96186752"/>
        <c:scaling>
          <c:orientation val="minMax"/>
        </c:scaling>
        <c:delete val="0"/>
        <c:axPos val="l"/>
        <c:majorGridlines>
          <c:spPr>
            <a:ln w="3175" cap="flat" cmpd="sng" algn="ctr">
              <a:solidFill>
                <a:schemeClr val="tx2">
                  <a:lumMod val="10000"/>
                  <a:lumOff val="90000"/>
                  <a:alpha val="2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96190280"/>
        <c:crosses val="autoZero"/>
        <c:crossBetween val="between"/>
      </c:valAx>
      <c:spPr>
        <a:noFill/>
        <a:ln>
          <a:noFill/>
        </a:ln>
        <a:effectLst/>
      </c:spPr>
    </c:plotArea>
    <c:legend>
      <c:legendPos val="b"/>
      <c:layout>
        <c:manualLayout>
          <c:xMode val="edge"/>
          <c:yMode val="edge"/>
          <c:x val="0.36855806048060696"/>
          <c:y val="0.93765847864695862"/>
          <c:w val="0.2628837840853252"/>
          <c:h val="6.2341521353041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5A2E05-2C6E-484E-9BB1-366C90717B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2043844-B7FE-EC43-89AA-8831B859F9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B138B2-18CD-1D41-89B0-ADB5F3BA92A3}" type="datetimeFigureOut">
              <a:rPr lang="en-US" smtClean="0"/>
              <a:t>8/8/2022</a:t>
            </a:fld>
            <a:endParaRPr lang="en-US" dirty="0"/>
          </a:p>
        </p:txBody>
      </p:sp>
      <p:sp>
        <p:nvSpPr>
          <p:cNvPr id="4" name="Footer Placeholder 3">
            <a:extLst>
              <a:ext uri="{FF2B5EF4-FFF2-40B4-BE49-F238E27FC236}">
                <a16:creationId xmlns:a16="http://schemas.microsoft.com/office/drawing/2014/main" id="{BFAC2EDC-03FB-D147-9BAA-37FCFF988C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8E195D-E935-D746-A5D1-61E2EBF7EF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57D167-9BB5-2048-9DDA-7DF8E5D94DC9}" type="slidenum">
              <a:rPr lang="en-US" smtClean="0"/>
              <a:t>‹#›</a:t>
            </a:fld>
            <a:endParaRPr lang="en-US" dirty="0"/>
          </a:p>
        </p:txBody>
      </p:sp>
    </p:spTree>
    <p:extLst>
      <p:ext uri="{BB962C8B-B14F-4D97-AF65-F5344CB8AC3E}">
        <p14:creationId xmlns:p14="http://schemas.microsoft.com/office/powerpoint/2010/main" val="2977512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E7A355-8776-CB43-838E-ED9EE2F8390B}" type="datetimeFigureOut">
              <a:rPr lang="en-US" smtClean="0"/>
              <a:t>8/8/2022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303FA8-A3F3-7640-B13D-36C73B3E5587}" type="slidenum">
              <a:rPr lang="en-US" smtClean="0"/>
              <a:t>‹#›</a:t>
            </a:fld>
            <a:endParaRPr lang="en-US" dirty="0"/>
          </a:p>
        </p:txBody>
      </p:sp>
    </p:spTree>
    <p:extLst>
      <p:ext uri="{BB962C8B-B14F-4D97-AF65-F5344CB8AC3E}">
        <p14:creationId xmlns:p14="http://schemas.microsoft.com/office/powerpoint/2010/main" val="3220178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03FA8-A3F3-7640-B13D-36C73B3E5587}" type="slidenum">
              <a:rPr lang="en-US" smtClean="0"/>
              <a:t>1</a:t>
            </a:fld>
            <a:endParaRPr lang="en-US" dirty="0"/>
          </a:p>
        </p:txBody>
      </p:sp>
    </p:spTree>
    <p:extLst>
      <p:ext uri="{BB962C8B-B14F-4D97-AF65-F5344CB8AC3E}">
        <p14:creationId xmlns:p14="http://schemas.microsoft.com/office/powerpoint/2010/main" val="1085124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10</a:t>
            </a:fld>
            <a:endParaRPr lang="en-US" dirty="0"/>
          </a:p>
        </p:txBody>
      </p:sp>
    </p:spTree>
    <p:extLst>
      <p:ext uri="{BB962C8B-B14F-4D97-AF65-F5344CB8AC3E}">
        <p14:creationId xmlns:p14="http://schemas.microsoft.com/office/powerpoint/2010/main" val="4162363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11</a:t>
            </a:fld>
            <a:endParaRPr lang="en-US" dirty="0"/>
          </a:p>
        </p:txBody>
      </p:sp>
    </p:spTree>
    <p:extLst>
      <p:ext uri="{BB962C8B-B14F-4D97-AF65-F5344CB8AC3E}">
        <p14:creationId xmlns:p14="http://schemas.microsoft.com/office/powerpoint/2010/main" val="3562683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12</a:t>
            </a:fld>
            <a:endParaRPr lang="en-US" dirty="0"/>
          </a:p>
        </p:txBody>
      </p:sp>
    </p:spTree>
    <p:extLst>
      <p:ext uri="{BB962C8B-B14F-4D97-AF65-F5344CB8AC3E}">
        <p14:creationId xmlns:p14="http://schemas.microsoft.com/office/powerpoint/2010/main" val="591632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13</a:t>
            </a:fld>
            <a:endParaRPr lang="en-US" dirty="0"/>
          </a:p>
        </p:txBody>
      </p:sp>
    </p:spTree>
    <p:extLst>
      <p:ext uri="{BB962C8B-B14F-4D97-AF65-F5344CB8AC3E}">
        <p14:creationId xmlns:p14="http://schemas.microsoft.com/office/powerpoint/2010/main" val="744266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14</a:t>
            </a:fld>
            <a:endParaRPr lang="en-US" dirty="0"/>
          </a:p>
        </p:txBody>
      </p:sp>
    </p:spTree>
    <p:extLst>
      <p:ext uri="{BB962C8B-B14F-4D97-AF65-F5344CB8AC3E}">
        <p14:creationId xmlns:p14="http://schemas.microsoft.com/office/powerpoint/2010/main" val="3253455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15</a:t>
            </a:fld>
            <a:endParaRPr lang="en-US" dirty="0"/>
          </a:p>
        </p:txBody>
      </p:sp>
    </p:spTree>
    <p:extLst>
      <p:ext uri="{BB962C8B-B14F-4D97-AF65-F5344CB8AC3E}">
        <p14:creationId xmlns:p14="http://schemas.microsoft.com/office/powerpoint/2010/main" val="2611902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16</a:t>
            </a:fld>
            <a:endParaRPr lang="en-US" dirty="0"/>
          </a:p>
        </p:txBody>
      </p:sp>
    </p:spTree>
    <p:extLst>
      <p:ext uri="{BB962C8B-B14F-4D97-AF65-F5344CB8AC3E}">
        <p14:creationId xmlns:p14="http://schemas.microsoft.com/office/powerpoint/2010/main" val="2043393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17</a:t>
            </a:fld>
            <a:endParaRPr lang="en-US" dirty="0"/>
          </a:p>
        </p:txBody>
      </p:sp>
    </p:spTree>
    <p:extLst>
      <p:ext uri="{BB962C8B-B14F-4D97-AF65-F5344CB8AC3E}">
        <p14:creationId xmlns:p14="http://schemas.microsoft.com/office/powerpoint/2010/main" val="3104750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18</a:t>
            </a:fld>
            <a:endParaRPr lang="en-US" dirty="0"/>
          </a:p>
        </p:txBody>
      </p:sp>
    </p:spTree>
    <p:extLst>
      <p:ext uri="{BB962C8B-B14F-4D97-AF65-F5344CB8AC3E}">
        <p14:creationId xmlns:p14="http://schemas.microsoft.com/office/powerpoint/2010/main" val="106722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19</a:t>
            </a:fld>
            <a:endParaRPr lang="en-US" dirty="0"/>
          </a:p>
        </p:txBody>
      </p:sp>
    </p:spTree>
    <p:extLst>
      <p:ext uri="{BB962C8B-B14F-4D97-AF65-F5344CB8AC3E}">
        <p14:creationId xmlns:p14="http://schemas.microsoft.com/office/powerpoint/2010/main" val="62045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2</a:t>
            </a:fld>
            <a:endParaRPr lang="en-US" dirty="0"/>
          </a:p>
        </p:txBody>
      </p:sp>
    </p:spTree>
    <p:extLst>
      <p:ext uri="{BB962C8B-B14F-4D97-AF65-F5344CB8AC3E}">
        <p14:creationId xmlns:p14="http://schemas.microsoft.com/office/powerpoint/2010/main" val="929354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20</a:t>
            </a:fld>
            <a:endParaRPr lang="en-US" dirty="0"/>
          </a:p>
        </p:txBody>
      </p:sp>
    </p:spTree>
    <p:extLst>
      <p:ext uri="{BB962C8B-B14F-4D97-AF65-F5344CB8AC3E}">
        <p14:creationId xmlns:p14="http://schemas.microsoft.com/office/powerpoint/2010/main" val="1869875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21</a:t>
            </a:fld>
            <a:endParaRPr lang="en-US" dirty="0"/>
          </a:p>
        </p:txBody>
      </p:sp>
    </p:spTree>
    <p:extLst>
      <p:ext uri="{BB962C8B-B14F-4D97-AF65-F5344CB8AC3E}">
        <p14:creationId xmlns:p14="http://schemas.microsoft.com/office/powerpoint/2010/main" val="1770071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22</a:t>
            </a:fld>
            <a:endParaRPr lang="en-US" dirty="0"/>
          </a:p>
        </p:txBody>
      </p:sp>
    </p:spTree>
    <p:extLst>
      <p:ext uri="{BB962C8B-B14F-4D97-AF65-F5344CB8AC3E}">
        <p14:creationId xmlns:p14="http://schemas.microsoft.com/office/powerpoint/2010/main" val="63991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23</a:t>
            </a:fld>
            <a:endParaRPr lang="en-US" dirty="0"/>
          </a:p>
        </p:txBody>
      </p:sp>
    </p:spTree>
    <p:extLst>
      <p:ext uri="{BB962C8B-B14F-4D97-AF65-F5344CB8AC3E}">
        <p14:creationId xmlns:p14="http://schemas.microsoft.com/office/powerpoint/2010/main" val="2259081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24</a:t>
            </a:fld>
            <a:endParaRPr lang="en-US" dirty="0"/>
          </a:p>
        </p:txBody>
      </p:sp>
    </p:spTree>
    <p:extLst>
      <p:ext uri="{BB962C8B-B14F-4D97-AF65-F5344CB8AC3E}">
        <p14:creationId xmlns:p14="http://schemas.microsoft.com/office/powerpoint/2010/main" val="920279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25</a:t>
            </a:fld>
            <a:endParaRPr lang="en-US" dirty="0"/>
          </a:p>
        </p:txBody>
      </p:sp>
    </p:spTree>
    <p:extLst>
      <p:ext uri="{BB962C8B-B14F-4D97-AF65-F5344CB8AC3E}">
        <p14:creationId xmlns:p14="http://schemas.microsoft.com/office/powerpoint/2010/main" val="4068313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26</a:t>
            </a:fld>
            <a:endParaRPr lang="en-US" dirty="0"/>
          </a:p>
        </p:txBody>
      </p:sp>
    </p:spTree>
    <p:extLst>
      <p:ext uri="{BB962C8B-B14F-4D97-AF65-F5344CB8AC3E}">
        <p14:creationId xmlns:p14="http://schemas.microsoft.com/office/powerpoint/2010/main" val="3817975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27</a:t>
            </a:fld>
            <a:endParaRPr lang="en-US" dirty="0"/>
          </a:p>
        </p:txBody>
      </p:sp>
    </p:spTree>
    <p:extLst>
      <p:ext uri="{BB962C8B-B14F-4D97-AF65-F5344CB8AC3E}">
        <p14:creationId xmlns:p14="http://schemas.microsoft.com/office/powerpoint/2010/main" val="1774572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28</a:t>
            </a:fld>
            <a:endParaRPr lang="en-US" dirty="0"/>
          </a:p>
        </p:txBody>
      </p:sp>
    </p:spTree>
    <p:extLst>
      <p:ext uri="{BB962C8B-B14F-4D97-AF65-F5344CB8AC3E}">
        <p14:creationId xmlns:p14="http://schemas.microsoft.com/office/powerpoint/2010/main" val="770226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29</a:t>
            </a:fld>
            <a:endParaRPr lang="en-US" dirty="0"/>
          </a:p>
        </p:txBody>
      </p:sp>
    </p:spTree>
    <p:extLst>
      <p:ext uri="{BB962C8B-B14F-4D97-AF65-F5344CB8AC3E}">
        <p14:creationId xmlns:p14="http://schemas.microsoft.com/office/powerpoint/2010/main" val="3098336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3</a:t>
            </a:fld>
            <a:endParaRPr lang="en-US" dirty="0"/>
          </a:p>
        </p:txBody>
      </p:sp>
    </p:spTree>
    <p:extLst>
      <p:ext uri="{BB962C8B-B14F-4D97-AF65-F5344CB8AC3E}">
        <p14:creationId xmlns:p14="http://schemas.microsoft.com/office/powerpoint/2010/main" val="3067967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30</a:t>
            </a:fld>
            <a:endParaRPr lang="en-US" dirty="0"/>
          </a:p>
        </p:txBody>
      </p:sp>
    </p:spTree>
    <p:extLst>
      <p:ext uri="{BB962C8B-B14F-4D97-AF65-F5344CB8AC3E}">
        <p14:creationId xmlns:p14="http://schemas.microsoft.com/office/powerpoint/2010/main" val="3744229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31</a:t>
            </a:fld>
            <a:endParaRPr lang="en-US" dirty="0"/>
          </a:p>
        </p:txBody>
      </p:sp>
    </p:spTree>
    <p:extLst>
      <p:ext uri="{BB962C8B-B14F-4D97-AF65-F5344CB8AC3E}">
        <p14:creationId xmlns:p14="http://schemas.microsoft.com/office/powerpoint/2010/main" val="3933039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32</a:t>
            </a:fld>
            <a:endParaRPr lang="en-US" dirty="0"/>
          </a:p>
        </p:txBody>
      </p:sp>
    </p:spTree>
    <p:extLst>
      <p:ext uri="{BB962C8B-B14F-4D97-AF65-F5344CB8AC3E}">
        <p14:creationId xmlns:p14="http://schemas.microsoft.com/office/powerpoint/2010/main" val="19589573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33</a:t>
            </a:fld>
            <a:endParaRPr lang="en-US" dirty="0"/>
          </a:p>
        </p:txBody>
      </p:sp>
    </p:spTree>
    <p:extLst>
      <p:ext uri="{BB962C8B-B14F-4D97-AF65-F5344CB8AC3E}">
        <p14:creationId xmlns:p14="http://schemas.microsoft.com/office/powerpoint/2010/main" val="3122797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34</a:t>
            </a:fld>
            <a:endParaRPr lang="en-US" dirty="0"/>
          </a:p>
        </p:txBody>
      </p:sp>
    </p:spTree>
    <p:extLst>
      <p:ext uri="{BB962C8B-B14F-4D97-AF65-F5344CB8AC3E}">
        <p14:creationId xmlns:p14="http://schemas.microsoft.com/office/powerpoint/2010/main" val="33860447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35</a:t>
            </a:fld>
            <a:endParaRPr lang="en-US" dirty="0"/>
          </a:p>
        </p:txBody>
      </p:sp>
    </p:spTree>
    <p:extLst>
      <p:ext uri="{BB962C8B-B14F-4D97-AF65-F5344CB8AC3E}">
        <p14:creationId xmlns:p14="http://schemas.microsoft.com/office/powerpoint/2010/main" val="29513602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36</a:t>
            </a:fld>
            <a:endParaRPr lang="en-US" dirty="0"/>
          </a:p>
        </p:txBody>
      </p:sp>
    </p:spTree>
    <p:extLst>
      <p:ext uri="{BB962C8B-B14F-4D97-AF65-F5344CB8AC3E}">
        <p14:creationId xmlns:p14="http://schemas.microsoft.com/office/powerpoint/2010/main" val="15441921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37</a:t>
            </a:fld>
            <a:endParaRPr lang="en-US" dirty="0"/>
          </a:p>
        </p:txBody>
      </p:sp>
    </p:spTree>
    <p:extLst>
      <p:ext uri="{BB962C8B-B14F-4D97-AF65-F5344CB8AC3E}">
        <p14:creationId xmlns:p14="http://schemas.microsoft.com/office/powerpoint/2010/main" val="14963904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38</a:t>
            </a:fld>
            <a:endParaRPr lang="en-US" dirty="0"/>
          </a:p>
        </p:txBody>
      </p:sp>
    </p:spTree>
    <p:extLst>
      <p:ext uri="{BB962C8B-B14F-4D97-AF65-F5344CB8AC3E}">
        <p14:creationId xmlns:p14="http://schemas.microsoft.com/office/powerpoint/2010/main" val="38615782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39</a:t>
            </a:fld>
            <a:endParaRPr lang="en-US" dirty="0"/>
          </a:p>
        </p:txBody>
      </p:sp>
    </p:spTree>
    <p:extLst>
      <p:ext uri="{BB962C8B-B14F-4D97-AF65-F5344CB8AC3E}">
        <p14:creationId xmlns:p14="http://schemas.microsoft.com/office/powerpoint/2010/main" val="2209948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4</a:t>
            </a:fld>
            <a:endParaRPr lang="en-US" dirty="0"/>
          </a:p>
        </p:txBody>
      </p:sp>
    </p:spTree>
    <p:extLst>
      <p:ext uri="{BB962C8B-B14F-4D97-AF65-F5344CB8AC3E}">
        <p14:creationId xmlns:p14="http://schemas.microsoft.com/office/powerpoint/2010/main" val="29311120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40</a:t>
            </a:fld>
            <a:endParaRPr lang="en-US" dirty="0"/>
          </a:p>
        </p:txBody>
      </p:sp>
    </p:spTree>
    <p:extLst>
      <p:ext uri="{BB962C8B-B14F-4D97-AF65-F5344CB8AC3E}">
        <p14:creationId xmlns:p14="http://schemas.microsoft.com/office/powerpoint/2010/main" val="41073578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41</a:t>
            </a:fld>
            <a:endParaRPr lang="en-US" dirty="0"/>
          </a:p>
        </p:txBody>
      </p:sp>
    </p:spTree>
    <p:extLst>
      <p:ext uri="{BB962C8B-B14F-4D97-AF65-F5344CB8AC3E}">
        <p14:creationId xmlns:p14="http://schemas.microsoft.com/office/powerpoint/2010/main" val="33789071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42</a:t>
            </a:fld>
            <a:endParaRPr lang="en-US" dirty="0"/>
          </a:p>
        </p:txBody>
      </p:sp>
    </p:spTree>
    <p:extLst>
      <p:ext uri="{BB962C8B-B14F-4D97-AF65-F5344CB8AC3E}">
        <p14:creationId xmlns:p14="http://schemas.microsoft.com/office/powerpoint/2010/main" val="19370432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43</a:t>
            </a:fld>
            <a:endParaRPr lang="en-US" dirty="0"/>
          </a:p>
        </p:txBody>
      </p:sp>
    </p:spTree>
    <p:extLst>
      <p:ext uri="{BB962C8B-B14F-4D97-AF65-F5344CB8AC3E}">
        <p14:creationId xmlns:p14="http://schemas.microsoft.com/office/powerpoint/2010/main" val="1482196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44</a:t>
            </a:fld>
            <a:endParaRPr lang="en-US" dirty="0"/>
          </a:p>
        </p:txBody>
      </p:sp>
    </p:spTree>
    <p:extLst>
      <p:ext uri="{BB962C8B-B14F-4D97-AF65-F5344CB8AC3E}">
        <p14:creationId xmlns:p14="http://schemas.microsoft.com/office/powerpoint/2010/main" val="12620661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45</a:t>
            </a:fld>
            <a:endParaRPr lang="en-US" dirty="0"/>
          </a:p>
        </p:txBody>
      </p:sp>
    </p:spTree>
    <p:extLst>
      <p:ext uri="{BB962C8B-B14F-4D97-AF65-F5344CB8AC3E}">
        <p14:creationId xmlns:p14="http://schemas.microsoft.com/office/powerpoint/2010/main" val="32565523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46</a:t>
            </a:fld>
            <a:endParaRPr lang="en-US" dirty="0"/>
          </a:p>
        </p:txBody>
      </p:sp>
    </p:spTree>
    <p:extLst>
      <p:ext uri="{BB962C8B-B14F-4D97-AF65-F5344CB8AC3E}">
        <p14:creationId xmlns:p14="http://schemas.microsoft.com/office/powerpoint/2010/main" val="41641211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47</a:t>
            </a:fld>
            <a:endParaRPr lang="en-US" dirty="0"/>
          </a:p>
        </p:txBody>
      </p:sp>
    </p:spTree>
    <p:extLst>
      <p:ext uri="{BB962C8B-B14F-4D97-AF65-F5344CB8AC3E}">
        <p14:creationId xmlns:p14="http://schemas.microsoft.com/office/powerpoint/2010/main" val="35132279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48</a:t>
            </a:fld>
            <a:endParaRPr lang="en-US" dirty="0"/>
          </a:p>
        </p:txBody>
      </p:sp>
    </p:spTree>
    <p:extLst>
      <p:ext uri="{BB962C8B-B14F-4D97-AF65-F5344CB8AC3E}">
        <p14:creationId xmlns:p14="http://schemas.microsoft.com/office/powerpoint/2010/main" val="1699641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49</a:t>
            </a:fld>
            <a:endParaRPr lang="en-US" dirty="0"/>
          </a:p>
        </p:txBody>
      </p:sp>
    </p:spTree>
    <p:extLst>
      <p:ext uri="{BB962C8B-B14F-4D97-AF65-F5344CB8AC3E}">
        <p14:creationId xmlns:p14="http://schemas.microsoft.com/office/powerpoint/2010/main" val="730832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5</a:t>
            </a:fld>
            <a:endParaRPr lang="en-US" dirty="0"/>
          </a:p>
        </p:txBody>
      </p:sp>
    </p:spTree>
    <p:extLst>
      <p:ext uri="{BB962C8B-B14F-4D97-AF65-F5344CB8AC3E}">
        <p14:creationId xmlns:p14="http://schemas.microsoft.com/office/powerpoint/2010/main" val="31323199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50</a:t>
            </a:fld>
            <a:endParaRPr lang="en-US" dirty="0"/>
          </a:p>
        </p:txBody>
      </p:sp>
    </p:spTree>
    <p:extLst>
      <p:ext uri="{BB962C8B-B14F-4D97-AF65-F5344CB8AC3E}">
        <p14:creationId xmlns:p14="http://schemas.microsoft.com/office/powerpoint/2010/main" val="8345371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51</a:t>
            </a:fld>
            <a:endParaRPr lang="en-US" dirty="0"/>
          </a:p>
        </p:txBody>
      </p:sp>
    </p:spTree>
    <p:extLst>
      <p:ext uri="{BB962C8B-B14F-4D97-AF65-F5344CB8AC3E}">
        <p14:creationId xmlns:p14="http://schemas.microsoft.com/office/powerpoint/2010/main" val="9663573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52</a:t>
            </a:fld>
            <a:endParaRPr lang="en-US" dirty="0"/>
          </a:p>
        </p:txBody>
      </p:sp>
    </p:spTree>
    <p:extLst>
      <p:ext uri="{BB962C8B-B14F-4D97-AF65-F5344CB8AC3E}">
        <p14:creationId xmlns:p14="http://schemas.microsoft.com/office/powerpoint/2010/main" val="9935902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53</a:t>
            </a:fld>
            <a:endParaRPr lang="en-US" dirty="0"/>
          </a:p>
        </p:txBody>
      </p:sp>
    </p:spTree>
    <p:extLst>
      <p:ext uri="{BB962C8B-B14F-4D97-AF65-F5344CB8AC3E}">
        <p14:creationId xmlns:p14="http://schemas.microsoft.com/office/powerpoint/2010/main" val="30727306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54</a:t>
            </a:fld>
            <a:endParaRPr lang="en-US" dirty="0"/>
          </a:p>
        </p:txBody>
      </p:sp>
    </p:spTree>
    <p:extLst>
      <p:ext uri="{BB962C8B-B14F-4D97-AF65-F5344CB8AC3E}">
        <p14:creationId xmlns:p14="http://schemas.microsoft.com/office/powerpoint/2010/main" val="42278894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55</a:t>
            </a:fld>
            <a:endParaRPr lang="en-US" dirty="0"/>
          </a:p>
        </p:txBody>
      </p:sp>
    </p:spTree>
    <p:extLst>
      <p:ext uri="{BB962C8B-B14F-4D97-AF65-F5344CB8AC3E}">
        <p14:creationId xmlns:p14="http://schemas.microsoft.com/office/powerpoint/2010/main" val="40479253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56</a:t>
            </a:fld>
            <a:endParaRPr lang="en-US" dirty="0"/>
          </a:p>
        </p:txBody>
      </p:sp>
    </p:spTree>
    <p:extLst>
      <p:ext uri="{BB962C8B-B14F-4D97-AF65-F5344CB8AC3E}">
        <p14:creationId xmlns:p14="http://schemas.microsoft.com/office/powerpoint/2010/main" val="23428802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57</a:t>
            </a:fld>
            <a:endParaRPr lang="en-US" dirty="0"/>
          </a:p>
        </p:txBody>
      </p:sp>
    </p:spTree>
    <p:extLst>
      <p:ext uri="{BB962C8B-B14F-4D97-AF65-F5344CB8AC3E}">
        <p14:creationId xmlns:p14="http://schemas.microsoft.com/office/powerpoint/2010/main" val="16849699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58</a:t>
            </a:fld>
            <a:endParaRPr lang="en-US" dirty="0"/>
          </a:p>
        </p:txBody>
      </p:sp>
    </p:spTree>
    <p:extLst>
      <p:ext uri="{BB962C8B-B14F-4D97-AF65-F5344CB8AC3E}">
        <p14:creationId xmlns:p14="http://schemas.microsoft.com/office/powerpoint/2010/main" val="36159603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59</a:t>
            </a:fld>
            <a:endParaRPr lang="en-US" dirty="0"/>
          </a:p>
        </p:txBody>
      </p:sp>
    </p:spTree>
    <p:extLst>
      <p:ext uri="{BB962C8B-B14F-4D97-AF65-F5344CB8AC3E}">
        <p14:creationId xmlns:p14="http://schemas.microsoft.com/office/powerpoint/2010/main" val="1598092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6</a:t>
            </a:fld>
            <a:endParaRPr lang="en-US" dirty="0"/>
          </a:p>
        </p:txBody>
      </p:sp>
    </p:spTree>
    <p:extLst>
      <p:ext uri="{BB962C8B-B14F-4D97-AF65-F5344CB8AC3E}">
        <p14:creationId xmlns:p14="http://schemas.microsoft.com/office/powerpoint/2010/main" val="13119273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60</a:t>
            </a:fld>
            <a:endParaRPr lang="en-US" dirty="0"/>
          </a:p>
        </p:txBody>
      </p:sp>
    </p:spTree>
    <p:extLst>
      <p:ext uri="{BB962C8B-B14F-4D97-AF65-F5344CB8AC3E}">
        <p14:creationId xmlns:p14="http://schemas.microsoft.com/office/powerpoint/2010/main" val="18255677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61</a:t>
            </a:fld>
            <a:endParaRPr lang="en-US" dirty="0"/>
          </a:p>
        </p:txBody>
      </p:sp>
    </p:spTree>
    <p:extLst>
      <p:ext uri="{BB962C8B-B14F-4D97-AF65-F5344CB8AC3E}">
        <p14:creationId xmlns:p14="http://schemas.microsoft.com/office/powerpoint/2010/main" val="16802992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03FA8-A3F3-7640-B13D-36C73B3E5587}" type="slidenum">
              <a:rPr lang="en-US" smtClean="0"/>
              <a:t>62</a:t>
            </a:fld>
            <a:endParaRPr lang="en-US" dirty="0"/>
          </a:p>
        </p:txBody>
      </p:sp>
    </p:spTree>
    <p:extLst>
      <p:ext uri="{BB962C8B-B14F-4D97-AF65-F5344CB8AC3E}">
        <p14:creationId xmlns:p14="http://schemas.microsoft.com/office/powerpoint/2010/main" val="18270092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63</a:t>
            </a:fld>
            <a:endParaRPr lang="en-US" dirty="0"/>
          </a:p>
        </p:txBody>
      </p:sp>
    </p:spTree>
    <p:extLst>
      <p:ext uri="{BB962C8B-B14F-4D97-AF65-F5344CB8AC3E}">
        <p14:creationId xmlns:p14="http://schemas.microsoft.com/office/powerpoint/2010/main" val="40778708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64</a:t>
            </a:fld>
            <a:endParaRPr lang="en-US" dirty="0"/>
          </a:p>
        </p:txBody>
      </p:sp>
    </p:spTree>
    <p:extLst>
      <p:ext uri="{BB962C8B-B14F-4D97-AF65-F5344CB8AC3E}">
        <p14:creationId xmlns:p14="http://schemas.microsoft.com/office/powerpoint/2010/main" val="33752648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03FA8-A3F3-7640-B13D-36C73B3E5587}" type="slidenum">
              <a:rPr lang="en-US" smtClean="0"/>
              <a:t>65</a:t>
            </a:fld>
            <a:endParaRPr lang="en-US" dirty="0"/>
          </a:p>
        </p:txBody>
      </p:sp>
    </p:spTree>
    <p:extLst>
      <p:ext uri="{BB962C8B-B14F-4D97-AF65-F5344CB8AC3E}">
        <p14:creationId xmlns:p14="http://schemas.microsoft.com/office/powerpoint/2010/main" val="3871818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7</a:t>
            </a:fld>
            <a:endParaRPr lang="en-US" dirty="0"/>
          </a:p>
        </p:txBody>
      </p:sp>
    </p:spTree>
    <p:extLst>
      <p:ext uri="{BB962C8B-B14F-4D97-AF65-F5344CB8AC3E}">
        <p14:creationId xmlns:p14="http://schemas.microsoft.com/office/powerpoint/2010/main" val="1256000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8</a:t>
            </a:fld>
            <a:endParaRPr lang="en-US" dirty="0"/>
          </a:p>
        </p:txBody>
      </p:sp>
    </p:spTree>
    <p:extLst>
      <p:ext uri="{BB962C8B-B14F-4D97-AF65-F5344CB8AC3E}">
        <p14:creationId xmlns:p14="http://schemas.microsoft.com/office/powerpoint/2010/main" val="1963604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9</a:t>
            </a:fld>
            <a:endParaRPr lang="en-US" dirty="0"/>
          </a:p>
        </p:txBody>
      </p:sp>
    </p:spTree>
    <p:extLst>
      <p:ext uri="{BB962C8B-B14F-4D97-AF65-F5344CB8AC3E}">
        <p14:creationId xmlns:p14="http://schemas.microsoft.com/office/powerpoint/2010/main" val="2074562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62CB9073-1A97-EF48-93BC-E626B884D79B}"/>
              </a:ext>
            </a:extLst>
          </p:cNvPr>
          <p:cNvSpPr>
            <a:spLocks noGrp="1"/>
          </p:cNvSpPr>
          <p:nvPr>
            <p:ph type="pic" sz="quarter" idx="14"/>
          </p:nvPr>
        </p:nvSpPr>
        <p:spPr>
          <a:xfrm>
            <a:off x="-9249" y="-4352"/>
            <a:ext cx="12201250" cy="6862352"/>
          </a:xfrm>
          <a:custGeom>
            <a:avLst/>
            <a:gdLst>
              <a:gd name="connsiteX0" fmla="*/ 0 w 12201250"/>
              <a:gd name="connsiteY0" fmla="*/ 0 h 6862352"/>
              <a:gd name="connsiteX1" fmla="*/ 11376796 w 12201250"/>
              <a:gd name="connsiteY1" fmla="*/ 0 h 6862352"/>
              <a:gd name="connsiteX2" fmla="*/ 12201249 w 12201250"/>
              <a:gd name="connsiteY2" fmla="*/ 824452 h 6862352"/>
              <a:gd name="connsiteX3" fmla="*/ 12201249 w 12201250"/>
              <a:gd name="connsiteY3" fmla="*/ 0 h 6862352"/>
              <a:gd name="connsiteX4" fmla="*/ 12201250 w 12201250"/>
              <a:gd name="connsiteY4" fmla="*/ 0 h 6862352"/>
              <a:gd name="connsiteX5" fmla="*/ 12201250 w 12201250"/>
              <a:gd name="connsiteY5" fmla="*/ 6862352 h 6862352"/>
              <a:gd name="connsiteX6" fmla="*/ 839512 w 12201250"/>
              <a:gd name="connsiteY6" fmla="*/ 6862352 h 6862352"/>
              <a:gd name="connsiteX7" fmla="*/ 9249 w 12201250"/>
              <a:gd name="connsiteY7" fmla="*/ 6032090 h 6862352"/>
              <a:gd name="connsiteX8" fmla="*/ 9249 w 12201250"/>
              <a:gd name="connsiteY8" fmla="*/ 6862352 h 6862352"/>
              <a:gd name="connsiteX9" fmla="*/ 0 w 12201250"/>
              <a:gd name="connsiteY9" fmla="*/ 6862352 h 686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1250" h="6862352">
                <a:moveTo>
                  <a:pt x="0" y="0"/>
                </a:moveTo>
                <a:lnTo>
                  <a:pt x="11376796" y="0"/>
                </a:lnTo>
                <a:lnTo>
                  <a:pt x="12201249" y="824452"/>
                </a:lnTo>
                <a:lnTo>
                  <a:pt x="12201249" y="0"/>
                </a:lnTo>
                <a:lnTo>
                  <a:pt x="12201250" y="0"/>
                </a:lnTo>
                <a:lnTo>
                  <a:pt x="12201250" y="6862352"/>
                </a:lnTo>
                <a:lnTo>
                  <a:pt x="839512" y="6862352"/>
                </a:lnTo>
                <a:lnTo>
                  <a:pt x="9249" y="6032090"/>
                </a:lnTo>
                <a:lnTo>
                  <a:pt x="9249" y="6862352"/>
                </a:lnTo>
                <a:lnTo>
                  <a:pt x="0" y="6862352"/>
                </a:lnTo>
                <a:close/>
              </a:path>
            </a:pathLst>
          </a:custGeom>
          <a:solidFill>
            <a:schemeClr val="tx1"/>
          </a:solidFill>
        </p:spPr>
        <p:txBody>
          <a:bodyPr wrap="square">
            <a:noAutofit/>
          </a:bodyPr>
          <a:lstStyle/>
          <a:p>
            <a:r>
              <a:rPr lang="en-US"/>
              <a:t>Click icon to add picture</a:t>
            </a:r>
            <a:endParaRPr lang="en-US" dirty="0"/>
          </a:p>
        </p:txBody>
      </p:sp>
      <p:sp>
        <p:nvSpPr>
          <p:cNvPr id="12" name="Text Placeholder 2">
            <a:extLst>
              <a:ext uri="{FF2B5EF4-FFF2-40B4-BE49-F238E27FC236}">
                <a16:creationId xmlns:a16="http://schemas.microsoft.com/office/drawing/2014/main" id="{63A7554C-2E3E-454F-9E07-C38195D4CF32}"/>
              </a:ext>
            </a:extLst>
          </p:cNvPr>
          <p:cNvSpPr>
            <a:spLocks noGrp="1"/>
          </p:cNvSpPr>
          <p:nvPr>
            <p:ph type="body" idx="13" hasCustomPrompt="1"/>
          </p:nvPr>
        </p:nvSpPr>
        <p:spPr>
          <a:xfrm>
            <a:off x="838200" y="4561873"/>
            <a:ext cx="10515600" cy="703135"/>
          </a:xfrm>
        </p:spPr>
        <p:txBody>
          <a:bodyPr lIns="91440" rIns="91440" anchor="ctr">
            <a:normAutofit/>
          </a:bodyPr>
          <a:lstStyle>
            <a:lvl1pPr marL="0" indent="0" algn="l">
              <a:lnSpc>
                <a:spcPct val="150000"/>
              </a:lnSpc>
              <a:buNone/>
              <a:defRPr sz="2400" b="1" i="0" cap="all" spc="600" baseline="0">
                <a:solidFill>
                  <a:schemeClr val="bg1"/>
                </a:solidFill>
                <a:latin typeface="MingLiU" panose="02020509000000000000" pitchFamily="49" charset="-120"/>
                <a:ea typeface="MingLiU" panose="02020509000000000000" pitchFamily="49"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dirty="0">
                <a:latin typeface="Meiryo UI" panose="020B0604030504040204" pitchFamily="50" charset="-128"/>
                <a:ea typeface="Meiryo UI" panose="020B0604030504040204" pitchFamily="50" charset="-128"/>
              </a:rPr>
              <a:t>Subtitle</a:t>
            </a:r>
            <a:endParaRPr lang="ja-JP" altLang="en-US" dirty="0">
              <a:latin typeface="Meiryo UI" panose="020B0604030504040204" pitchFamily="50" charset="-128"/>
              <a:ea typeface="Meiryo UI" panose="020B0604030504040204" pitchFamily="50" charset="-128"/>
            </a:endParaRPr>
          </a:p>
        </p:txBody>
      </p:sp>
      <p:sp>
        <p:nvSpPr>
          <p:cNvPr id="18" name="Title 1">
            <a:extLst>
              <a:ext uri="{FF2B5EF4-FFF2-40B4-BE49-F238E27FC236}">
                <a16:creationId xmlns:a16="http://schemas.microsoft.com/office/drawing/2014/main" id="{E3ED0903-C4AC-F843-878E-D66CB7BFB0E9}"/>
              </a:ext>
            </a:extLst>
          </p:cNvPr>
          <p:cNvSpPr>
            <a:spLocks noGrp="1"/>
          </p:cNvSpPr>
          <p:nvPr>
            <p:ph type="title" hasCustomPrompt="1"/>
          </p:nvPr>
        </p:nvSpPr>
        <p:spPr>
          <a:xfrm>
            <a:off x="838200" y="2373294"/>
            <a:ext cx="7709488" cy="1927810"/>
          </a:xfrm>
        </p:spPr>
        <p:txBody>
          <a:bodyPr lIns="91440" rIns="91440">
            <a:noAutofit/>
          </a:bodyPr>
          <a:lstStyle>
            <a:lvl1pPr algn="l">
              <a:defRPr sz="13800" b="1" i="0" spc="150" baseline="0">
                <a:solidFill>
                  <a:schemeClr val="bg1"/>
                </a:solidFill>
                <a:latin typeface="MingLiU" panose="02020509000000000000" pitchFamily="49" charset="-120"/>
                <a:ea typeface="MingLiU" panose="02020509000000000000" pitchFamily="49" charset="-120"/>
              </a:defRPr>
            </a:lvl1pPr>
          </a:lstStyle>
          <a:p>
            <a:r>
              <a:rPr lang="en-US" dirty="0"/>
              <a:t>Title</a:t>
            </a:r>
          </a:p>
        </p:txBody>
      </p:sp>
      <p:sp>
        <p:nvSpPr>
          <p:cNvPr id="22" name="Right Triangle 21">
            <a:extLst>
              <a:ext uri="{FF2B5EF4-FFF2-40B4-BE49-F238E27FC236}">
                <a16:creationId xmlns:a16="http://schemas.microsoft.com/office/drawing/2014/main" id="{EF81B901-913B-5741-A4AC-B5819DACFCDF}"/>
              </a:ext>
            </a:extLst>
          </p:cNvPr>
          <p:cNvSpPr/>
          <p:nvPr userDrawn="1"/>
        </p:nvSpPr>
        <p:spPr>
          <a:xfrm>
            <a:off x="0" y="6027738"/>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 name="Right Triangle 22">
            <a:extLst>
              <a:ext uri="{FF2B5EF4-FFF2-40B4-BE49-F238E27FC236}">
                <a16:creationId xmlns:a16="http://schemas.microsoft.com/office/drawing/2014/main" id="{8FDD99BC-FCD1-D541-9FE6-03E39F2856C6}"/>
              </a:ext>
            </a:extLst>
          </p:cNvPr>
          <p:cNvSpPr/>
          <p:nvPr userDrawn="1"/>
        </p:nvSpPr>
        <p:spPr>
          <a:xfrm rot="10800000">
            <a:off x="11361737" y="-10162"/>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Oval 22">
            <a:extLst>
              <a:ext uri="{FF2B5EF4-FFF2-40B4-BE49-F238E27FC236}">
                <a16:creationId xmlns:a16="http://schemas.microsoft.com/office/drawing/2014/main" id="{CA93CC85-EFC8-994A-9ADB-8DEE2579AAF9}"/>
              </a:ext>
            </a:extLst>
          </p:cNvPr>
          <p:cNvSpPr/>
          <p:nvPr userDrawn="1"/>
        </p:nvSpPr>
        <p:spPr>
          <a:xfrm rot="16200000" flipH="1">
            <a:off x="1668897" y="3522719"/>
            <a:ext cx="208460" cy="1869849"/>
          </a:xfrm>
          <a:prstGeom prst="rect">
            <a:avLst/>
          </a:prstGeom>
          <a:gradFill>
            <a:gsLst>
              <a:gs pos="0">
                <a:schemeClr val="accent1"/>
              </a:gs>
              <a:gs pos="99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7436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551932-EED2-CB48-969B-F9308DFE2658}"/>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r="-2"/>
          <a:stretch/>
        </p:blipFill>
        <p:spPr>
          <a:xfrm>
            <a:off x="12700" y="-4352"/>
            <a:ext cx="12179300" cy="6862352"/>
          </a:xfrm>
          <a:prstGeom prst="rect">
            <a:avLst/>
          </a:prstGeom>
        </p:spPr>
      </p:pic>
      <p:sp>
        <p:nvSpPr>
          <p:cNvPr id="51" name="Title 1">
            <a:extLst>
              <a:ext uri="{FF2B5EF4-FFF2-40B4-BE49-F238E27FC236}">
                <a16:creationId xmlns:a16="http://schemas.microsoft.com/office/drawing/2014/main" id="{ADEF5424-A6E0-A345-9A75-92E71E45923E}"/>
              </a:ext>
            </a:extLst>
          </p:cNvPr>
          <p:cNvSpPr>
            <a:spLocks noGrp="1"/>
          </p:cNvSpPr>
          <p:nvPr>
            <p:ph type="title"/>
          </p:nvPr>
        </p:nvSpPr>
        <p:spPr>
          <a:xfrm>
            <a:off x="830269" y="168721"/>
            <a:ext cx="10523531" cy="583800"/>
          </a:xfrm>
        </p:spPr>
        <p:txBody>
          <a:bodyPr lIns="91440" rIns="91440">
            <a:noAutofit/>
          </a:bodyPr>
          <a:lstStyle>
            <a:lvl1pPr>
              <a:defRPr sz="2400" b="1" i="0" spc="150" baseline="0">
                <a:solidFill>
                  <a:schemeClr val="bg1"/>
                </a:solidFill>
                <a:latin typeface="+mj-lt"/>
                <a:ea typeface="MingLiU" panose="02020509000000000000" pitchFamily="49" charset="-120"/>
              </a:defRPr>
            </a:lvl1pPr>
          </a:lstStyle>
          <a:p>
            <a:r>
              <a:rPr lang="en-US"/>
              <a:t>Click to edit Master title style</a:t>
            </a:r>
            <a:endParaRPr lang="en-US" dirty="0"/>
          </a:p>
        </p:txBody>
      </p:sp>
      <p:grpSp>
        <p:nvGrpSpPr>
          <p:cNvPr id="52" name="Group 51">
            <a:extLst>
              <a:ext uri="{FF2B5EF4-FFF2-40B4-BE49-F238E27FC236}">
                <a16:creationId xmlns:a16="http://schemas.microsoft.com/office/drawing/2014/main" id="{2D2069D9-A96F-DD4A-B6CB-C29449020E71}"/>
              </a:ext>
            </a:extLst>
          </p:cNvPr>
          <p:cNvGrpSpPr/>
          <p:nvPr userDrawn="1"/>
        </p:nvGrpSpPr>
        <p:grpSpPr>
          <a:xfrm>
            <a:off x="0" y="-10162"/>
            <a:ext cx="12192000" cy="6868162"/>
            <a:chOff x="0" y="-10162"/>
            <a:chExt cx="12192000" cy="6868162"/>
          </a:xfrm>
        </p:grpSpPr>
        <p:sp>
          <p:nvSpPr>
            <p:cNvPr id="53" name="Right Triangle 52">
              <a:extLst>
                <a:ext uri="{FF2B5EF4-FFF2-40B4-BE49-F238E27FC236}">
                  <a16:creationId xmlns:a16="http://schemas.microsoft.com/office/drawing/2014/main" id="{44CFA19C-5DA0-774B-AFF3-36921EACACDD}"/>
                </a:ext>
              </a:extLst>
            </p:cNvPr>
            <p:cNvSpPr/>
            <p:nvPr userDrawn="1"/>
          </p:nvSpPr>
          <p:spPr>
            <a:xfrm>
              <a:off x="0" y="6027738"/>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4" name="Right Triangle 53">
              <a:extLst>
                <a:ext uri="{FF2B5EF4-FFF2-40B4-BE49-F238E27FC236}">
                  <a16:creationId xmlns:a16="http://schemas.microsoft.com/office/drawing/2014/main" id="{D9F82FBA-46B0-A844-AE24-E839A52F2A42}"/>
                </a:ext>
              </a:extLst>
            </p:cNvPr>
            <p:cNvSpPr/>
            <p:nvPr userDrawn="1"/>
          </p:nvSpPr>
          <p:spPr>
            <a:xfrm rot="10800000">
              <a:off x="11361737" y="-10162"/>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cxnSp>
        <p:nvCxnSpPr>
          <p:cNvPr id="56" name="Straight Connector 55">
            <a:extLst>
              <a:ext uri="{FF2B5EF4-FFF2-40B4-BE49-F238E27FC236}">
                <a16:creationId xmlns:a16="http://schemas.microsoft.com/office/drawing/2014/main" id="{639370BE-395F-E946-A985-43E0B2F007A7}"/>
              </a:ext>
            </a:extLst>
          </p:cNvPr>
          <p:cNvCxnSpPr>
            <a:cxnSpLocks/>
          </p:cNvCxnSpPr>
          <p:nvPr userDrawn="1"/>
        </p:nvCxnSpPr>
        <p:spPr>
          <a:xfrm>
            <a:off x="-9250" y="54010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7EC358B-2232-784F-B64F-E210A64AF153}"/>
              </a:ext>
            </a:extLst>
          </p:cNvPr>
          <p:cNvCxnSpPr>
            <a:cxnSpLocks/>
          </p:cNvCxnSpPr>
          <p:nvPr userDrawn="1"/>
        </p:nvCxnSpPr>
        <p:spPr>
          <a:xfrm>
            <a:off x="10801316" y="-263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8" name="Oval 22">
            <a:extLst>
              <a:ext uri="{FF2B5EF4-FFF2-40B4-BE49-F238E27FC236}">
                <a16:creationId xmlns:a16="http://schemas.microsoft.com/office/drawing/2014/main" id="{5C8304CD-638B-A244-8BB2-5827EFC0BE18}"/>
              </a:ext>
            </a:extLst>
          </p:cNvPr>
          <p:cNvSpPr/>
          <p:nvPr userDrawn="1"/>
        </p:nvSpPr>
        <p:spPr>
          <a:xfrm rot="16200000" flipH="1">
            <a:off x="1668897" y="74594"/>
            <a:ext cx="208460" cy="1869849"/>
          </a:xfrm>
          <a:prstGeom prst="rect">
            <a:avLst/>
          </a:prstGeom>
          <a:gradFill>
            <a:gsLst>
              <a:gs pos="0">
                <a:schemeClr val="accent1"/>
              </a:gs>
              <a:gs pos="99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DFFD9DF-9E1C-4765-BCE6-B273DEE1F564}"/>
              </a:ext>
            </a:extLst>
          </p:cNvPr>
          <p:cNvSpPr>
            <a:spLocks noGrp="1"/>
          </p:cNvSpPr>
          <p:nvPr>
            <p:ph sz="quarter" idx="10"/>
          </p:nvPr>
        </p:nvSpPr>
        <p:spPr>
          <a:xfrm>
            <a:off x="830263" y="1266825"/>
            <a:ext cx="10531474"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2429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t ">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5188DA-8D2D-EE45-B63B-68389D618B88}"/>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a:stretch/>
        </p:blipFill>
        <p:spPr>
          <a:xfrm>
            <a:off x="12700" y="-4352"/>
            <a:ext cx="6618160" cy="6862352"/>
          </a:xfrm>
          <a:prstGeom prst="rect">
            <a:avLst/>
          </a:prstGeom>
        </p:spPr>
      </p:pic>
      <p:sp>
        <p:nvSpPr>
          <p:cNvPr id="6" name="Right Triangle 5">
            <a:extLst>
              <a:ext uri="{FF2B5EF4-FFF2-40B4-BE49-F238E27FC236}">
                <a16:creationId xmlns:a16="http://schemas.microsoft.com/office/drawing/2014/main" id="{49DD1090-E08C-414F-B909-F960029978CC}"/>
              </a:ext>
            </a:extLst>
          </p:cNvPr>
          <p:cNvSpPr/>
          <p:nvPr userDrawn="1"/>
        </p:nvSpPr>
        <p:spPr>
          <a:xfrm>
            <a:off x="0" y="6027738"/>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Title 1">
            <a:extLst>
              <a:ext uri="{FF2B5EF4-FFF2-40B4-BE49-F238E27FC236}">
                <a16:creationId xmlns:a16="http://schemas.microsoft.com/office/drawing/2014/main" id="{42AACF99-BFF2-EF4D-905B-698BF1366208}"/>
              </a:ext>
            </a:extLst>
          </p:cNvPr>
          <p:cNvSpPr>
            <a:spLocks noGrp="1"/>
          </p:cNvSpPr>
          <p:nvPr>
            <p:ph type="title"/>
          </p:nvPr>
        </p:nvSpPr>
        <p:spPr>
          <a:xfrm>
            <a:off x="830269" y="168721"/>
            <a:ext cx="4858575" cy="583800"/>
          </a:xfrm>
        </p:spPr>
        <p:txBody>
          <a:bodyPr lIns="91440" rIns="91440">
            <a:noAutofit/>
          </a:bodyPr>
          <a:lstStyle>
            <a:lvl1pPr>
              <a:defRPr sz="2400" b="1" i="0" spc="150" baseline="0">
                <a:solidFill>
                  <a:schemeClr val="bg1"/>
                </a:solidFill>
                <a:latin typeface="+mj-lt"/>
                <a:ea typeface="MingLiU" panose="02020509000000000000" pitchFamily="49" charset="-120"/>
              </a:defRPr>
            </a:lvl1pPr>
          </a:lstStyle>
          <a:p>
            <a:r>
              <a:rPr lang="en-US"/>
              <a:t>Click to edit Master title style</a:t>
            </a:r>
            <a:endParaRPr lang="en-US" dirty="0"/>
          </a:p>
        </p:txBody>
      </p:sp>
      <p:sp>
        <p:nvSpPr>
          <p:cNvPr id="20" name="Oval 22">
            <a:extLst>
              <a:ext uri="{FF2B5EF4-FFF2-40B4-BE49-F238E27FC236}">
                <a16:creationId xmlns:a16="http://schemas.microsoft.com/office/drawing/2014/main" id="{E86DEBE5-E80B-624F-85DC-B53B9841EF52}"/>
              </a:ext>
            </a:extLst>
          </p:cNvPr>
          <p:cNvSpPr/>
          <p:nvPr userDrawn="1"/>
        </p:nvSpPr>
        <p:spPr>
          <a:xfrm rot="16200000" flipH="1">
            <a:off x="1668897" y="74594"/>
            <a:ext cx="208460" cy="1869849"/>
          </a:xfrm>
          <a:prstGeom prst="rect">
            <a:avLst/>
          </a:prstGeom>
          <a:gradFill>
            <a:gsLst>
              <a:gs pos="0">
                <a:schemeClr val="accent1"/>
              </a:gs>
              <a:gs pos="99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2498330F-989F-C743-B682-3B45105A64F9}"/>
              </a:ext>
            </a:extLst>
          </p:cNvPr>
          <p:cNvSpPr/>
          <p:nvPr userDrawn="1"/>
        </p:nvSpPr>
        <p:spPr>
          <a:xfrm rot="10800000">
            <a:off x="5800596" y="-4352"/>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5" name="Picture Placeholder 10">
            <a:extLst>
              <a:ext uri="{FF2B5EF4-FFF2-40B4-BE49-F238E27FC236}">
                <a16:creationId xmlns:a16="http://schemas.microsoft.com/office/drawing/2014/main" id="{4BFA0C42-6D2A-FE45-B00F-C3FE723B69B9}"/>
              </a:ext>
            </a:extLst>
          </p:cNvPr>
          <p:cNvSpPr>
            <a:spLocks noGrp="1"/>
          </p:cNvSpPr>
          <p:nvPr>
            <p:ph type="pic" sz="quarter" idx="14"/>
          </p:nvPr>
        </p:nvSpPr>
        <p:spPr>
          <a:xfrm>
            <a:off x="6638925" y="-4352"/>
            <a:ext cx="5553075" cy="6862352"/>
          </a:xfrm>
          <a:solidFill>
            <a:schemeClr val="accent1"/>
          </a:solidFill>
        </p:spPr>
        <p:txBody>
          <a:bodyPr/>
          <a:lstStyle/>
          <a:p>
            <a:r>
              <a:rPr lang="en-US"/>
              <a:t>Click icon to add picture</a:t>
            </a:r>
            <a:endParaRPr lang="en-US" dirty="0"/>
          </a:p>
        </p:txBody>
      </p:sp>
      <p:cxnSp>
        <p:nvCxnSpPr>
          <p:cNvPr id="26" name="Straight Connector 25">
            <a:extLst>
              <a:ext uri="{FF2B5EF4-FFF2-40B4-BE49-F238E27FC236}">
                <a16:creationId xmlns:a16="http://schemas.microsoft.com/office/drawing/2014/main" id="{DD7A153A-DE47-5845-9FBA-5E84842262CB}"/>
              </a:ext>
            </a:extLst>
          </p:cNvPr>
          <p:cNvCxnSpPr>
            <a:cxnSpLocks/>
          </p:cNvCxnSpPr>
          <p:nvPr userDrawn="1"/>
        </p:nvCxnSpPr>
        <p:spPr>
          <a:xfrm>
            <a:off x="-9250" y="54010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70FEE8-FCFE-D34B-AC0A-D33499171CF5}"/>
              </a:ext>
            </a:extLst>
          </p:cNvPr>
          <p:cNvCxnSpPr>
            <a:cxnSpLocks/>
          </p:cNvCxnSpPr>
          <p:nvPr userDrawn="1"/>
        </p:nvCxnSpPr>
        <p:spPr>
          <a:xfrm>
            <a:off x="5235260" y="-263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F88E3020-67F3-4319-8D6D-AF959AE4492B}"/>
              </a:ext>
            </a:extLst>
          </p:cNvPr>
          <p:cNvSpPr>
            <a:spLocks noGrp="1"/>
          </p:cNvSpPr>
          <p:nvPr>
            <p:ph type="dt" sz="half" idx="15"/>
          </p:nvPr>
        </p:nvSpPr>
        <p:spPr/>
        <p:txBody>
          <a:bodyPr/>
          <a:lstStyle/>
          <a:p>
            <a:fld id="{81B73CA7-3CCD-504D-B97A-835A2330CDB2}" type="datetimeFigureOut">
              <a:rPr lang="en-US" smtClean="0"/>
              <a:pPr/>
              <a:t>8/8/2022</a:t>
            </a:fld>
            <a:endParaRPr lang="en-US" dirty="0"/>
          </a:p>
        </p:txBody>
      </p:sp>
      <p:sp>
        <p:nvSpPr>
          <p:cNvPr id="7" name="Footer Placeholder 6">
            <a:extLst>
              <a:ext uri="{FF2B5EF4-FFF2-40B4-BE49-F238E27FC236}">
                <a16:creationId xmlns:a16="http://schemas.microsoft.com/office/drawing/2014/main" id="{C8332DD3-414D-426E-BB83-A7CE934174B6}"/>
              </a:ext>
            </a:extLst>
          </p:cNvPr>
          <p:cNvSpPr>
            <a:spLocks noGrp="1"/>
          </p:cNvSpPr>
          <p:nvPr>
            <p:ph type="ftr" sz="quarter" idx="16"/>
          </p:nvPr>
        </p:nvSpPr>
        <p:spPr/>
        <p:txBody>
          <a:bodyPr/>
          <a:lstStyle/>
          <a:p>
            <a:endParaRPr lang="en-US" dirty="0"/>
          </a:p>
        </p:txBody>
      </p:sp>
      <p:sp>
        <p:nvSpPr>
          <p:cNvPr id="8" name="Slide Number Placeholder 7">
            <a:extLst>
              <a:ext uri="{FF2B5EF4-FFF2-40B4-BE49-F238E27FC236}">
                <a16:creationId xmlns:a16="http://schemas.microsoft.com/office/drawing/2014/main" id="{5DBA4D0A-04F7-406D-970F-851D89A87A95}"/>
              </a:ext>
            </a:extLst>
          </p:cNvPr>
          <p:cNvSpPr>
            <a:spLocks noGrp="1"/>
          </p:cNvSpPr>
          <p:nvPr>
            <p:ph type="sldNum" sz="quarter" idx="17"/>
          </p:nvPr>
        </p:nvSpPr>
        <p:spPr/>
        <p:txBody>
          <a:bodyPr/>
          <a:lstStyle/>
          <a:p>
            <a:fld id="{5831BA38-18F3-0A4D-A45F-13B53FF2DACC}" type="slidenum">
              <a:rPr lang="en-US" smtClean="0"/>
              <a:pPr/>
              <a:t>‹#›</a:t>
            </a:fld>
            <a:endParaRPr lang="en-US" dirty="0"/>
          </a:p>
        </p:txBody>
      </p:sp>
      <p:sp>
        <p:nvSpPr>
          <p:cNvPr id="11" name="Content Placeholder 10">
            <a:extLst>
              <a:ext uri="{FF2B5EF4-FFF2-40B4-BE49-F238E27FC236}">
                <a16:creationId xmlns:a16="http://schemas.microsoft.com/office/drawing/2014/main" id="{D68424A6-569A-4335-9863-0351A5FABE88}"/>
              </a:ext>
            </a:extLst>
          </p:cNvPr>
          <p:cNvSpPr>
            <a:spLocks noGrp="1"/>
          </p:cNvSpPr>
          <p:nvPr>
            <p:ph sz="quarter" idx="18"/>
          </p:nvPr>
        </p:nvSpPr>
        <p:spPr>
          <a:xfrm>
            <a:off x="830263" y="1266825"/>
            <a:ext cx="4858574"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0951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796E039-748A-D54A-ACAE-7A9C63FCAEB8}"/>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r="-2"/>
          <a:stretch/>
        </p:blipFill>
        <p:spPr>
          <a:xfrm>
            <a:off x="12700" y="-4352"/>
            <a:ext cx="12179300" cy="6862352"/>
          </a:xfrm>
          <a:prstGeom prst="rect">
            <a:avLst/>
          </a:prstGeom>
        </p:spPr>
      </p:pic>
      <p:sp>
        <p:nvSpPr>
          <p:cNvPr id="11" name="Title 1">
            <a:extLst>
              <a:ext uri="{FF2B5EF4-FFF2-40B4-BE49-F238E27FC236}">
                <a16:creationId xmlns:a16="http://schemas.microsoft.com/office/drawing/2014/main" id="{451E21C1-74BE-0348-B8AE-3174A9AAA08E}"/>
              </a:ext>
            </a:extLst>
          </p:cNvPr>
          <p:cNvSpPr>
            <a:spLocks noGrp="1"/>
          </p:cNvSpPr>
          <p:nvPr>
            <p:ph type="title"/>
          </p:nvPr>
        </p:nvSpPr>
        <p:spPr>
          <a:xfrm>
            <a:off x="830269" y="168721"/>
            <a:ext cx="10523531" cy="583800"/>
          </a:xfrm>
        </p:spPr>
        <p:txBody>
          <a:bodyPr lIns="91440" rIns="91440">
            <a:noAutofit/>
          </a:bodyPr>
          <a:lstStyle>
            <a:lvl1pPr>
              <a:defRPr sz="2400" b="1" i="0" spc="150" baseline="0">
                <a:solidFill>
                  <a:schemeClr val="bg1"/>
                </a:solidFill>
                <a:latin typeface="+mj-lt"/>
                <a:ea typeface="MingLiU" panose="02020509000000000000" pitchFamily="49" charset="-120"/>
              </a:defRPr>
            </a:lvl1pPr>
          </a:lstStyle>
          <a:p>
            <a:r>
              <a:rPr lang="en-US"/>
              <a:t>Click to edit Master title style</a:t>
            </a:r>
            <a:endParaRPr lang="en-US" dirty="0"/>
          </a:p>
        </p:txBody>
      </p:sp>
      <p:grpSp>
        <p:nvGrpSpPr>
          <p:cNvPr id="43" name="Group 42">
            <a:extLst>
              <a:ext uri="{FF2B5EF4-FFF2-40B4-BE49-F238E27FC236}">
                <a16:creationId xmlns:a16="http://schemas.microsoft.com/office/drawing/2014/main" id="{84FD6E85-A2E7-B84D-9400-6F8D1C6FF159}"/>
              </a:ext>
            </a:extLst>
          </p:cNvPr>
          <p:cNvGrpSpPr/>
          <p:nvPr userDrawn="1"/>
        </p:nvGrpSpPr>
        <p:grpSpPr>
          <a:xfrm>
            <a:off x="0" y="-10162"/>
            <a:ext cx="12192000" cy="6868162"/>
            <a:chOff x="0" y="-10162"/>
            <a:chExt cx="12192000" cy="6868162"/>
          </a:xfrm>
        </p:grpSpPr>
        <p:sp>
          <p:nvSpPr>
            <p:cNvPr id="10" name="Right Triangle 9">
              <a:extLst>
                <a:ext uri="{FF2B5EF4-FFF2-40B4-BE49-F238E27FC236}">
                  <a16:creationId xmlns:a16="http://schemas.microsoft.com/office/drawing/2014/main" id="{6912A38B-FDC5-1E4F-B0ED-145140947339}"/>
                </a:ext>
              </a:extLst>
            </p:cNvPr>
            <p:cNvSpPr/>
            <p:nvPr userDrawn="1"/>
          </p:nvSpPr>
          <p:spPr>
            <a:xfrm>
              <a:off x="0" y="6027738"/>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8" name="Right Triangle 27">
              <a:extLst>
                <a:ext uri="{FF2B5EF4-FFF2-40B4-BE49-F238E27FC236}">
                  <a16:creationId xmlns:a16="http://schemas.microsoft.com/office/drawing/2014/main" id="{B5B0DCFE-7295-8740-9EC5-E9A681F21F94}"/>
                </a:ext>
              </a:extLst>
            </p:cNvPr>
            <p:cNvSpPr/>
            <p:nvPr userDrawn="1"/>
          </p:nvSpPr>
          <p:spPr>
            <a:xfrm rot="10800000">
              <a:off x="11361737" y="-10162"/>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20" name="Text Placeholder 2">
            <a:extLst>
              <a:ext uri="{FF2B5EF4-FFF2-40B4-BE49-F238E27FC236}">
                <a16:creationId xmlns:a16="http://schemas.microsoft.com/office/drawing/2014/main" id="{52918AA3-DC2E-CC41-95A6-C5757DE618D4}"/>
              </a:ext>
            </a:extLst>
          </p:cNvPr>
          <p:cNvSpPr>
            <a:spLocks noGrp="1"/>
          </p:cNvSpPr>
          <p:nvPr>
            <p:ph type="body" idx="1"/>
          </p:nvPr>
        </p:nvSpPr>
        <p:spPr>
          <a:xfrm>
            <a:off x="838201" y="1618714"/>
            <a:ext cx="4433046" cy="703135"/>
          </a:xfrm>
          <a:noFill/>
        </p:spPr>
        <p:txBody>
          <a:bodyPr lIns="91440" rIns="91440" anchor="ctr">
            <a:normAutofit/>
          </a:bodyPr>
          <a:lstStyle>
            <a:lvl1pPr marL="0" indent="0" algn="l">
              <a:lnSpc>
                <a:spcPct val="150000"/>
              </a:lnSpc>
              <a:buNone/>
              <a:defRPr sz="1800" b="1" i="0" cap="all" spc="150" baseline="0">
                <a:solidFill>
                  <a:schemeClr val="accent1"/>
                </a:solidFill>
                <a:latin typeface="+mj-lt"/>
                <a:ea typeface="MingLiU" panose="02020509000000000000" pitchFamily="49"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2">
            <a:extLst>
              <a:ext uri="{FF2B5EF4-FFF2-40B4-BE49-F238E27FC236}">
                <a16:creationId xmlns:a16="http://schemas.microsoft.com/office/drawing/2014/main" id="{BBF9C69D-A733-884F-BC4B-A4E97A9315C4}"/>
              </a:ext>
            </a:extLst>
          </p:cNvPr>
          <p:cNvSpPr>
            <a:spLocks noGrp="1"/>
          </p:cNvSpPr>
          <p:nvPr>
            <p:ph type="body" idx="11"/>
          </p:nvPr>
        </p:nvSpPr>
        <p:spPr>
          <a:xfrm>
            <a:off x="6932749" y="1618714"/>
            <a:ext cx="4433046" cy="703135"/>
          </a:xfrm>
          <a:noFill/>
        </p:spPr>
        <p:txBody>
          <a:bodyPr lIns="91440" rIns="91440" anchor="ctr">
            <a:normAutofit/>
          </a:bodyPr>
          <a:lstStyle>
            <a:lvl1pPr marL="0" indent="0" algn="l">
              <a:lnSpc>
                <a:spcPct val="150000"/>
              </a:lnSpc>
              <a:buNone/>
              <a:defRPr sz="1800" b="1" i="0" cap="all" spc="150" baseline="0">
                <a:solidFill>
                  <a:schemeClr val="accent1"/>
                </a:solidFill>
                <a:latin typeface="+mj-lt"/>
                <a:ea typeface="MingLiU" panose="02020509000000000000" pitchFamily="49"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Oval 22">
            <a:extLst>
              <a:ext uri="{FF2B5EF4-FFF2-40B4-BE49-F238E27FC236}">
                <a16:creationId xmlns:a16="http://schemas.microsoft.com/office/drawing/2014/main" id="{2077B7CC-D16D-C84E-AF69-2D082EDC5C8E}"/>
              </a:ext>
            </a:extLst>
          </p:cNvPr>
          <p:cNvSpPr/>
          <p:nvPr userDrawn="1"/>
        </p:nvSpPr>
        <p:spPr>
          <a:xfrm rot="16200000" flipH="1">
            <a:off x="1668897" y="74594"/>
            <a:ext cx="208460" cy="1869849"/>
          </a:xfrm>
          <a:prstGeom prst="rect">
            <a:avLst/>
          </a:prstGeom>
          <a:gradFill>
            <a:gsLst>
              <a:gs pos="0">
                <a:schemeClr val="accent1"/>
              </a:gs>
              <a:gs pos="99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a:extLst>
              <a:ext uri="{FF2B5EF4-FFF2-40B4-BE49-F238E27FC236}">
                <a16:creationId xmlns:a16="http://schemas.microsoft.com/office/drawing/2014/main" id="{9A65B340-D917-634F-AE17-87F536B21002}"/>
              </a:ext>
            </a:extLst>
          </p:cNvPr>
          <p:cNvCxnSpPr>
            <a:cxnSpLocks/>
          </p:cNvCxnSpPr>
          <p:nvPr userDrawn="1"/>
        </p:nvCxnSpPr>
        <p:spPr>
          <a:xfrm>
            <a:off x="-9250" y="54010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0EA4411-3DF4-5E42-A781-3F59BBBD00F9}"/>
              </a:ext>
            </a:extLst>
          </p:cNvPr>
          <p:cNvCxnSpPr>
            <a:cxnSpLocks/>
          </p:cNvCxnSpPr>
          <p:nvPr userDrawn="1"/>
        </p:nvCxnSpPr>
        <p:spPr>
          <a:xfrm>
            <a:off x="10801316" y="-263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53EFD6CC-AFA8-4227-B3F1-27845AE5BE28}"/>
              </a:ext>
            </a:extLst>
          </p:cNvPr>
          <p:cNvSpPr>
            <a:spLocks noGrp="1"/>
          </p:cNvSpPr>
          <p:nvPr>
            <p:ph type="dt" sz="half" idx="12"/>
          </p:nvPr>
        </p:nvSpPr>
        <p:spPr/>
        <p:txBody>
          <a:bodyPr/>
          <a:lstStyle/>
          <a:p>
            <a:fld id="{81B73CA7-3CCD-504D-B97A-835A2330CDB2}" type="datetimeFigureOut">
              <a:rPr lang="en-US" smtClean="0"/>
              <a:pPr/>
              <a:t>8/8/2022</a:t>
            </a:fld>
            <a:endParaRPr lang="en-US" dirty="0"/>
          </a:p>
        </p:txBody>
      </p:sp>
      <p:sp>
        <p:nvSpPr>
          <p:cNvPr id="3" name="Footer Placeholder 2">
            <a:extLst>
              <a:ext uri="{FF2B5EF4-FFF2-40B4-BE49-F238E27FC236}">
                <a16:creationId xmlns:a16="http://schemas.microsoft.com/office/drawing/2014/main" id="{E5000E12-D3DD-4E44-BAEC-A48DBC4D50B5}"/>
              </a:ext>
            </a:extLst>
          </p:cNvPr>
          <p:cNvSpPr>
            <a:spLocks noGrp="1"/>
          </p:cNvSpPr>
          <p:nvPr>
            <p:ph type="ftr"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92587F0E-3488-4890-9BD2-AF49A732987B}"/>
              </a:ext>
            </a:extLst>
          </p:cNvPr>
          <p:cNvSpPr>
            <a:spLocks noGrp="1"/>
          </p:cNvSpPr>
          <p:nvPr>
            <p:ph type="sldNum" sz="quarter" idx="14"/>
          </p:nvPr>
        </p:nvSpPr>
        <p:spPr/>
        <p:txBody>
          <a:bodyPr/>
          <a:lstStyle/>
          <a:p>
            <a:fld id="{5831BA38-18F3-0A4D-A45F-13B53FF2DACC}" type="slidenum">
              <a:rPr lang="en-US" smtClean="0"/>
              <a:pPr/>
              <a:t>‹#›</a:t>
            </a:fld>
            <a:endParaRPr lang="en-US" dirty="0"/>
          </a:p>
        </p:txBody>
      </p:sp>
      <p:sp>
        <p:nvSpPr>
          <p:cNvPr id="6" name="Content Placeholder 5">
            <a:extLst>
              <a:ext uri="{FF2B5EF4-FFF2-40B4-BE49-F238E27FC236}">
                <a16:creationId xmlns:a16="http://schemas.microsoft.com/office/drawing/2014/main" id="{EC26D3AA-2705-4636-BFEE-C89371FC519B}"/>
              </a:ext>
            </a:extLst>
          </p:cNvPr>
          <p:cNvSpPr>
            <a:spLocks noGrp="1"/>
          </p:cNvSpPr>
          <p:nvPr>
            <p:ph sz="quarter" idx="15"/>
          </p:nvPr>
        </p:nvSpPr>
        <p:spPr>
          <a:xfrm>
            <a:off x="830263" y="2474913"/>
            <a:ext cx="4434840" cy="3094037"/>
          </a:xfrm>
        </p:spPr>
        <p:txBody>
          <a:bodyPr/>
          <a:lstStyle>
            <a:lvl2pPr>
              <a:spcBef>
                <a:spcPts val="600"/>
              </a:spcBef>
              <a:defRPr/>
            </a:lvl2pPr>
          </a:lstStyle>
          <a:p>
            <a:pPr lvl="0"/>
            <a:r>
              <a:rPr lang="en-US"/>
              <a:t>Click to edit Master text styles</a:t>
            </a:r>
          </a:p>
          <a:p>
            <a:pPr lvl="1"/>
            <a:r>
              <a:rPr lang="en-US"/>
              <a:t>Second level</a:t>
            </a:r>
          </a:p>
        </p:txBody>
      </p:sp>
      <p:sp>
        <p:nvSpPr>
          <p:cNvPr id="23" name="Content Placeholder 5">
            <a:extLst>
              <a:ext uri="{FF2B5EF4-FFF2-40B4-BE49-F238E27FC236}">
                <a16:creationId xmlns:a16="http://schemas.microsoft.com/office/drawing/2014/main" id="{F758E678-4B0C-4E7A-94BE-1006B5814E93}"/>
              </a:ext>
            </a:extLst>
          </p:cNvPr>
          <p:cNvSpPr>
            <a:spLocks noGrp="1"/>
          </p:cNvSpPr>
          <p:nvPr>
            <p:ph sz="quarter" idx="16"/>
          </p:nvPr>
        </p:nvSpPr>
        <p:spPr>
          <a:xfrm>
            <a:off x="6932748" y="2474913"/>
            <a:ext cx="4434840" cy="3094037"/>
          </a:xfrm>
        </p:spPr>
        <p:txBody>
          <a:bodyPr/>
          <a:lstStyle>
            <a:lvl2pPr>
              <a:spcBef>
                <a:spcPts val="600"/>
              </a:spcBef>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51632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nd Caption">
    <p:bg>
      <p:bgPr>
        <a:solidFill>
          <a:schemeClr val="tx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A19413-A8E7-ED4F-88DE-08A12997A0F3}"/>
              </a:ext>
            </a:extLst>
          </p:cNvPr>
          <p:cNvSpPr>
            <a:spLocks noGrp="1"/>
          </p:cNvSpPr>
          <p:nvPr>
            <p:ph type="pic" sz="quarter" idx="15"/>
          </p:nvPr>
        </p:nvSpPr>
        <p:spPr>
          <a:xfrm>
            <a:off x="0" y="-4763"/>
            <a:ext cx="12179300" cy="6862763"/>
          </a:xfrm>
          <a:solidFill>
            <a:schemeClr val="accent1"/>
          </a:solidFill>
        </p:spPr>
        <p:txBody>
          <a:bodyPr/>
          <a:lstStyle/>
          <a:p>
            <a:r>
              <a:rPr lang="en-US"/>
              <a:t>Click icon to add picture</a:t>
            </a:r>
            <a:endParaRPr lang="en-US" dirty="0"/>
          </a:p>
        </p:txBody>
      </p:sp>
      <p:sp>
        <p:nvSpPr>
          <p:cNvPr id="19" name="Title 1">
            <a:extLst>
              <a:ext uri="{FF2B5EF4-FFF2-40B4-BE49-F238E27FC236}">
                <a16:creationId xmlns:a16="http://schemas.microsoft.com/office/drawing/2014/main" id="{42AACF99-BFF2-EF4D-905B-698BF1366208}"/>
              </a:ext>
            </a:extLst>
          </p:cNvPr>
          <p:cNvSpPr>
            <a:spLocks noGrp="1"/>
          </p:cNvSpPr>
          <p:nvPr>
            <p:ph type="title"/>
          </p:nvPr>
        </p:nvSpPr>
        <p:spPr>
          <a:xfrm>
            <a:off x="5312215" y="2432458"/>
            <a:ext cx="6044503" cy="583800"/>
          </a:xfrm>
        </p:spPr>
        <p:txBody>
          <a:bodyPr lIns="91440" rIns="91440">
            <a:noAutofit/>
          </a:bodyPr>
          <a:lstStyle>
            <a:lvl1pPr>
              <a:defRPr sz="2400" b="1" i="0" spc="150" baseline="0">
                <a:solidFill>
                  <a:schemeClr val="bg1"/>
                </a:solidFill>
                <a:latin typeface="+mj-lt"/>
                <a:ea typeface="MingLiU" panose="02020509000000000000" pitchFamily="49" charset="-120"/>
              </a:defRPr>
            </a:lvl1p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BA933BB6-76EF-4E91-AEF1-BE67D60ED86C}"/>
              </a:ext>
            </a:extLst>
          </p:cNvPr>
          <p:cNvSpPr>
            <a:spLocks noGrp="1"/>
          </p:cNvSpPr>
          <p:nvPr>
            <p:ph sz="quarter" idx="16"/>
          </p:nvPr>
        </p:nvSpPr>
        <p:spPr>
          <a:xfrm>
            <a:off x="5311775" y="3530600"/>
            <a:ext cx="6044943" cy="282575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222012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C4EB4B-30F5-5541-B2A0-6BD04D0109C9}"/>
              </a:ext>
            </a:extLst>
          </p:cNvPr>
          <p:cNvSpPr>
            <a:spLocks noGrp="1"/>
          </p:cNvSpPr>
          <p:nvPr>
            <p:ph type="dt" sz="half" idx="10"/>
          </p:nvPr>
        </p:nvSpPr>
        <p:spPr/>
        <p:txBody>
          <a:bodyPr/>
          <a:lstStyle/>
          <a:p>
            <a:fld id="{906A8E3A-8DBF-0542-BC99-444DCA0CC2C2}" type="datetimeFigureOut">
              <a:rPr lang="en-US" smtClean="0"/>
              <a:t>8/8/2022</a:t>
            </a:fld>
            <a:endParaRPr lang="en-US" dirty="0"/>
          </a:p>
        </p:txBody>
      </p:sp>
      <p:sp>
        <p:nvSpPr>
          <p:cNvPr id="3" name="Footer Placeholder 2">
            <a:extLst>
              <a:ext uri="{FF2B5EF4-FFF2-40B4-BE49-F238E27FC236}">
                <a16:creationId xmlns:a16="http://schemas.microsoft.com/office/drawing/2014/main" id="{72D97956-7D4F-5346-B8DD-3653B600E65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D5AB29D-BA7D-E743-8CA0-6953FF72B2BC}"/>
              </a:ext>
            </a:extLst>
          </p:cNvPr>
          <p:cNvSpPr>
            <a:spLocks noGrp="1"/>
          </p:cNvSpPr>
          <p:nvPr>
            <p:ph type="sldNum" sz="quarter" idx="12"/>
          </p:nvPr>
        </p:nvSpPr>
        <p:spPr/>
        <p:txBody>
          <a:bodyPr/>
          <a:lstStyle/>
          <a:p>
            <a:fld id="{A693002F-D6EA-CF48-8F44-2316036B2B87}" type="slidenum">
              <a:rPr lang="en-US" smtClean="0"/>
              <a:t>‹#›</a:t>
            </a:fld>
            <a:endParaRPr lang="en-US" dirty="0"/>
          </a:p>
        </p:txBody>
      </p:sp>
      <p:pic>
        <p:nvPicPr>
          <p:cNvPr id="5" name="Picture 4">
            <a:extLst>
              <a:ext uri="{FF2B5EF4-FFF2-40B4-BE49-F238E27FC236}">
                <a16:creationId xmlns:a16="http://schemas.microsoft.com/office/drawing/2014/main" id="{05A03656-1F6D-D044-B015-1B4DAD3A56BE}"/>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r="-2"/>
          <a:stretch/>
        </p:blipFill>
        <p:spPr>
          <a:xfrm>
            <a:off x="12700" y="-4352"/>
            <a:ext cx="12179300" cy="6862352"/>
          </a:xfrm>
          <a:prstGeom prst="rect">
            <a:avLst/>
          </a:prstGeom>
        </p:spPr>
      </p:pic>
    </p:spTree>
    <p:extLst>
      <p:ext uri="{BB962C8B-B14F-4D97-AF65-F5344CB8AC3E}">
        <p14:creationId xmlns:p14="http://schemas.microsoft.com/office/powerpoint/2010/main" val="411025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787344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D48F80-1562-4C4E-887A-B3EB2024C0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E045F5A-B343-9140-888A-F4A0F3DAE3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2865FBC-5324-6640-AB2B-F303AA276FA5}"/>
              </a:ext>
            </a:extLst>
          </p:cNvPr>
          <p:cNvSpPr>
            <a:spLocks noGrp="1"/>
          </p:cNvSpPr>
          <p:nvPr>
            <p:ph type="dt" sz="half" idx="2"/>
          </p:nvPr>
        </p:nvSpPr>
        <p:spPr>
          <a:xfrm>
            <a:off x="838200" y="6492875"/>
            <a:ext cx="2743200" cy="228600"/>
          </a:xfrm>
          <a:prstGeom prst="rect">
            <a:avLst/>
          </a:prstGeom>
        </p:spPr>
        <p:txBody>
          <a:bodyPr vert="horz" lIns="91440" tIns="45720" rIns="91440" bIns="45720" rtlCol="0" anchor="ctr"/>
          <a:lstStyle>
            <a:lvl1pPr algn="l">
              <a:defRPr sz="800">
                <a:solidFill>
                  <a:schemeClr val="bg1"/>
                </a:solidFill>
              </a:defRPr>
            </a:lvl1pPr>
          </a:lstStyle>
          <a:p>
            <a:fld id="{81B73CA7-3CCD-504D-B97A-835A2330CDB2}" type="datetimeFigureOut">
              <a:rPr lang="en-US" smtClean="0"/>
              <a:pPr/>
              <a:t>8/8/2022</a:t>
            </a:fld>
            <a:endParaRPr lang="en-US" dirty="0"/>
          </a:p>
        </p:txBody>
      </p:sp>
      <p:sp>
        <p:nvSpPr>
          <p:cNvPr id="5" name="Footer Placeholder 4">
            <a:extLst>
              <a:ext uri="{FF2B5EF4-FFF2-40B4-BE49-F238E27FC236}">
                <a16:creationId xmlns:a16="http://schemas.microsoft.com/office/drawing/2014/main" id="{567050E5-FDBF-7C4A-8BB3-B44C2CEBA89A}"/>
              </a:ext>
            </a:extLst>
          </p:cNvPr>
          <p:cNvSpPr>
            <a:spLocks noGrp="1"/>
          </p:cNvSpPr>
          <p:nvPr>
            <p:ph type="ftr" sz="quarter" idx="3"/>
          </p:nvPr>
        </p:nvSpPr>
        <p:spPr>
          <a:xfrm>
            <a:off x="4038600" y="6492875"/>
            <a:ext cx="4114800" cy="228600"/>
          </a:xfrm>
          <a:prstGeom prst="rect">
            <a:avLst/>
          </a:prstGeom>
        </p:spPr>
        <p:txBody>
          <a:bodyPr vert="horz" lIns="91440" tIns="45720" rIns="91440" bIns="45720" rtlCol="0" anchor="ctr"/>
          <a:lstStyle>
            <a:lvl1pPr algn="ctr">
              <a:defRPr sz="8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7DC1BFAD-CCAB-D24E-B7A6-4B9D514D05A3}"/>
              </a:ext>
            </a:extLst>
          </p:cNvPr>
          <p:cNvSpPr>
            <a:spLocks noGrp="1"/>
          </p:cNvSpPr>
          <p:nvPr>
            <p:ph type="sldNum" sz="quarter" idx="4"/>
          </p:nvPr>
        </p:nvSpPr>
        <p:spPr>
          <a:xfrm>
            <a:off x="8610600" y="6492875"/>
            <a:ext cx="2743200" cy="228600"/>
          </a:xfrm>
          <a:prstGeom prst="rect">
            <a:avLst/>
          </a:prstGeom>
        </p:spPr>
        <p:txBody>
          <a:bodyPr vert="horz" lIns="91440" tIns="45720" rIns="91440" bIns="45720" rtlCol="0" anchor="ctr"/>
          <a:lstStyle>
            <a:lvl1pPr algn="r">
              <a:defRPr sz="800">
                <a:solidFill>
                  <a:schemeClr val="bg1"/>
                </a:solidFill>
              </a:defRPr>
            </a:lvl1pPr>
          </a:lstStyle>
          <a:p>
            <a:fld id="{5831BA38-18F3-0A4D-A45F-13B53FF2DACC}" type="slidenum">
              <a:rPr lang="en-US" smtClean="0"/>
              <a:pPr/>
              <a:t>‹#›</a:t>
            </a:fld>
            <a:endParaRPr lang="en-US" dirty="0"/>
          </a:p>
        </p:txBody>
      </p:sp>
    </p:spTree>
    <p:extLst>
      <p:ext uri="{BB962C8B-B14F-4D97-AF65-F5344CB8AC3E}">
        <p14:creationId xmlns:p14="http://schemas.microsoft.com/office/powerpoint/2010/main" val="226516204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11" r:id="rId3"/>
    <p:sldLayoutId id="2147483710" r:id="rId4"/>
    <p:sldLayoutId id="2147483714" r:id="rId5"/>
    <p:sldLayoutId id="2147483715" r:id="rId6"/>
    <p:sldLayoutId id="2147483717" r:id="rId7"/>
  </p:sldLayoutIdLst>
  <p:txStyles>
    <p:titleStyle>
      <a:lvl1pPr algn="l" defTabSz="914400" rtl="0" eaLnBrk="1" latinLnBrk="0" hangingPunct="1">
        <a:lnSpc>
          <a:spcPct val="90000"/>
        </a:lnSpc>
        <a:spcBef>
          <a:spcPct val="0"/>
        </a:spcBef>
        <a:buNone/>
        <a:defRPr sz="2400" b="1" kern="1200" spc="150" baseline="0">
          <a:solidFill>
            <a:schemeClr val="bg1"/>
          </a:solidFill>
          <a:latin typeface="+mj-lt"/>
          <a:ea typeface="MingLiU" panose="02020509000000000000" pitchFamily="49" charset="-120"/>
          <a:cs typeface="+mj-cs"/>
        </a:defRPr>
      </a:lvl1pPr>
    </p:titleStyle>
    <p:bodyStyle>
      <a:lvl1pPr marL="228600" indent="-228600" algn="l" defTabSz="914400" rtl="0" eaLnBrk="1" latinLnBrk="0" hangingPunct="1">
        <a:lnSpc>
          <a:spcPct val="150000"/>
        </a:lnSpc>
        <a:spcBef>
          <a:spcPts val="1500"/>
        </a:spcBef>
        <a:buClr>
          <a:schemeClr val="accent1"/>
        </a:buClr>
        <a:buFont typeface="Arial" panose="020B0604020202020204" pitchFamily="34" charset="0"/>
        <a:buChar char="•"/>
        <a:defRPr sz="1500" kern="1200" spc="150" baseline="0">
          <a:solidFill>
            <a:schemeClr val="bg1"/>
          </a:solidFill>
          <a:latin typeface="+mn-lt"/>
          <a:ea typeface="+mn-ea"/>
          <a:cs typeface="+mn-cs"/>
        </a:defRPr>
      </a:lvl1pPr>
      <a:lvl2pPr marL="685800" indent="-228600" algn="l" defTabSz="914400" rtl="0" eaLnBrk="1" latinLnBrk="0" hangingPunct="1">
        <a:lnSpc>
          <a:spcPct val="150000"/>
        </a:lnSpc>
        <a:spcBef>
          <a:spcPts val="1500"/>
        </a:spcBef>
        <a:buClr>
          <a:schemeClr val="accent1"/>
        </a:buClr>
        <a:buFont typeface="Arial" panose="020B0604020202020204" pitchFamily="34" charset="0"/>
        <a:buChar char="•"/>
        <a:defRPr sz="1500" kern="1200" spc="150" baseline="0">
          <a:solidFill>
            <a:schemeClr val="bg1"/>
          </a:solidFill>
          <a:latin typeface="+mn-lt"/>
          <a:ea typeface="+mn-ea"/>
          <a:cs typeface="+mn-cs"/>
        </a:defRPr>
      </a:lvl2pPr>
      <a:lvl3pPr marL="1143000" indent="-228600" algn="l" defTabSz="914400" rtl="0" eaLnBrk="1" latinLnBrk="0" hangingPunct="1">
        <a:lnSpc>
          <a:spcPct val="150000"/>
        </a:lnSpc>
        <a:spcBef>
          <a:spcPts val="1500"/>
        </a:spcBef>
        <a:buClr>
          <a:schemeClr val="accent1"/>
        </a:buClr>
        <a:buFont typeface="Arial" panose="020B0604020202020204" pitchFamily="34" charset="0"/>
        <a:buChar char="•"/>
        <a:defRPr sz="1500" kern="1200" spc="150" baseline="0">
          <a:solidFill>
            <a:schemeClr val="bg1"/>
          </a:solidFill>
          <a:latin typeface="+mn-lt"/>
          <a:ea typeface="+mn-ea"/>
          <a:cs typeface="+mn-cs"/>
        </a:defRPr>
      </a:lvl3pPr>
      <a:lvl4pPr marL="1600200" indent="-228600" algn="l" defTabSz="914400" rtl="0" eaLnBrk="1" latinLnBrk="0" hangingPunct="1">
        <a:lnSpc>
          <a:spcPct val="150000"/>
        </a:lnSpc>
        <a:spcBef>
          <a:spcPts val="1500"/>
        </a:spcBef>
        <a:buClr>
          <a:schemeClr val="accent1"/>
        </a:buClr>
        <a:buFont typeface="Arial" panose="020B0604020202020204" pitchFamily="34" charset="0"/>
        <a:buChar char="•"/>
        <a:defRPr sz="1500" kern="1200" spc="150" baseline="0">
          <a:solidFill>
            <a:schemeClr val="bg1"/>
          </a:solidFill>
          <a:latin typeface="+mn-lt"/>
          <a:ea typeface="+mn-ea"/>
          <a:cs typeface="+mn-cs"/>
        </a:defRPr>
      </a:lvl4pPr>
      <a:lvl5pPr marL="2057400" indent="-228600" algn="l" defTabSz="914400" rtl="0" eaLnBrk="1" latinLnBrk="0" hangingPunct="1">
        <a:lnSpc>
          <a:spcPct val="150000"/>
        </a:lnSpc>
        <a:spcBef>
          <a:spcPts val="1500"/>
        </a:spcBef>
        <a:buClr>
          <a:schemeClr val="accent1"/>
        </a:buClr>
        <a:buFont typeface="Arial" panose="020B0604020202020204" pitchFamily="34" charset="0"/>
        <a:buChar char="•"/>
        <a:defRPr sz="1500" kern="1200" spc="1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tif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ready4rishi.com/" TargetMode="External"/><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www.youtube.com/channel/UCUIKsfowQEQM0ewtLN9xS4g/videos" TargetMode="External"/><Relationship Id="rId5" Type="http://schemas.openxmlformats.org/officeDocument/2006/relationships/hyperlink" Target="https://lizforleader.co.uk/" TargetMode="External"/><Relationship Id="rId10" Type="http://schemas.openxmlformats.org/officeDocument/2006/relationships/image" Target="../media/image23.png"/><Relationship Id="rId4" Type="http://schemas.openxmlformats.org/officeDocument/2006/relationships/hyperlink" Target="https://www.youtube.com/c/RishiSunakMP" TargetMode="External"/><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hyperlink" Target="https://t.me/IntelRepublic/1780" TargetMode="External"/><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biblemusic.live/"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heavenermysteries.info/" TargetMode="External"/><Relationship Id="rId7" Type="http://schemas.openxmlformats.org/officeDocument/2006/relationships/hyperlink" Target="mailto:tom.mack@whitestonefoundation.or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dropbox.com/s/ka1vr0tjzi8tswt/chapters_13-14C.flac?dl=0" TargetMode="External"/><Relationship Id="rId5" Type="http://schemas.openxmlformats.org/officeDocument/2006/relationships/hyperlink" Target="https://www.dropbox.com/s/8lzgjrn0n8dk0qi/chapters_13-14C.mp3?dl=0" TargetMode="External"/><Relationship Id="rId4" Type="http://schemas.openxmlformats.org/officeDocument/2006/relationships/hyperlink" Target="https://www.dropbox.com/s/ct2gm9szjfzo6k3/9-11_Prophecy100-C-432MHz.mp3?dl=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hyperlink" Target="https://en.wikipedia.org/wiki/Executive_Order_11110"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76.tif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FD1FC1D-B0BF-D989-EEC0-B92EEB4C483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5" name="Picture Placeholder 4">
            <a:extLst>
              <a:ext uri="{FF2B5EF4-FFF2-40B4-BE49-F238E27FC236}">
                <a16:creationId xmlns:a16="http://schemas.microsoft.com/office/drawing/2014/main" id="{8FB64E80-675E-6A4A-AF41-D8DE47B3CFE5}"/>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screen">
            <a:alphaModFix amt="62000"/>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a:fillRect/>
          </a:stretch>
        </p:blipFill>
        <p:spPr>
          <a:xfrm>
            <a:off x="-9249" y="-4352"/>
            <a:ext cx="12201250" cy="6862352"/>
          </a:xfrm>
        </p:spPr>
      </p:pic>
      <p:pic>
        <p:nvPicPr>
          <p:cNvPr id="13" name="Picture Placeholder 8">
            <a:extLst>
              <a:ext uri="{FF2B5EF4-FFF2-40B4-BE49-F238E27FC236}">
                <a16:creationId xmlns:a16="http://schemas.microsoft.com/office/drawing/2014/main" id="{4D6F1B91-622D-D14D-A2EE-5B2A56BAC075}"/>
              </a:ext>
              <a:ext uri="{C183D7F6-B498-43B3-948B-1728B52AA6E4}">
                <adec:decorative xmlns:adec="http://schemas.microsoft.com/office/drawing/2017/decorative" val="1"/>
              </a:ext>
            </a:extLst>
          </p:cNvPr>
          <p:cNvPicPr>
            <a:picLocks noChangeAspect="1"/>
          </p:cNvPicPr>
          <p:nvPr/>
        </p:nvPicPr>
        <p:blipFill rotWithShape="1">
          <a:blip r:embed="rId5" cstate="screen">
            <a:alphaModFix amt="10000"/>
            <a:extLst>
              <a:ext uri="{28A0092B-C50C-407E-A947-70E740481C1C}">
                <a14:useLocalDpi xmlns:a14="http://schemas.microsoft.com/office/drawing/2010/main"/>
              </a:ext>
            </a:extLst>
          </a:blip>
          <a:srcRect/>
          <a:stretch/>
        </p:blipFill>
        <p:spPr>
          <a:xfrm>
            <a:off x="3090" y="8153"/>
            <a:ext cx="12201250" cy="6862352"/>
          </a:xfrm>
          <a:custGeom>
            <a:avLst/>
            <a:gdLst>
              <a:gd name="connsiteX0" fmla="*/ 0 w 12201250"/>
              <a:gd name="connsiteY0" fmla="*/ 0 h 6862352"/>
              <a:gd name="connsiteX1" fmla="*/ 11376796 w 12201250"/>
              <a:gd name="connsiteY1" fmla="*/ 0 h 6862352"/>
              <a:gd name="connsiteX2" fmla="*/ 12201249 w 12201250"/>
              <a:gd name="connsiteY2" fmla="*/ 824452 h 6862352"/>
              <a:gd name="connsiteX3" fmla="*/ 12201249 w 12201250"/>
              <a:gd name="connsiteY3" fmla="*/ 0 h 6862352"/>
              <a:gd name="connsiteX4" fmla="*/ 12201250 w 12201250"/>
              <a:gd name="connsiteY4" fmla="*/ 0 h 6862352"/>
              <a:gd name="connsiteX5" fmla="*/ 12201250 w 12201250"/>
              <a:gd name="connsiteY5" fmla="*/ 6862352 h 6862352"/>
              <a:gd name="connsiteX6" fmla="*/ 839512 w 12201250"/>
              <a:gd name="connsiteY6" fmla="*/ 6862352 h 6862352"/>
              <a:gd name="connsiteX7" fmla="*/ 9249 w 12201250"/>
              <a:gd name="connsiteY7" fmla="*/ 6032090 h 6862352"/>
              <a:gd name="connsiteX8" fmla="*/ 9249 w 12201250"/>
              <a:gd name="connsiteY8" fmla="*/ 6862352 h 6862352"/>
              <a:gd name="connsiteX9" fmla="*/ 0 w 12201250"/>
              <a:gd name="connsiteY9" fmla="*/ 6862352 h 686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1250" h="6862352">
                <a:moveTo>
                  <a:pt x="0" y="0"/>
                </a:moveTo>
                <a:lnTo>
                  <a:pt x="11376796" y="0"/>
                </a:lnTo>
                <a:lnTo>
                  <a:pt x="12201249" y="824452"/>
                </a:lnTo>
                <a:lnTo>
                  <a:pt x="12201249" y="0"/>
                </a:lnTo>
                <a:lnTo>
                  <a:pt x="12201250" y="0"/>
                </a:lnTo>
                <a:lnTo>
                  <a:pt x="12201250" y="6862352"/>
                </a:lnTo>
                <a:lnTo>
                  <a:pt x="839512" y="6862352"/>
                </a:lnTo>
                <a:lnTo>
                  <a:pt x="9249" y="6032090"/>
                </a:lnTo>
                <a:lnTo>
                  <a:pt x="9249" y="6862352"/>
                </a:lnTo>
                <a:lnTo>
                  <a:pt x="0" y="6862352"/>
                </a:lnTo>
                <a:close/>
              </a:path>
            </a:pathLst>
          </a:custGeom>
          <a:noFill/>
        </p:spPr>
      </p:pic>
      <p:sp>
        <p:nvSpPr>
          <p:cNvPr id="23" name="Text Placeholder 22">
            <a:extLst>
              <a:ext uri="{FF2B5EF4-FFF2-40B4-BE49-F238E27FC236}">
                <a16:creationId xmlns:a16="http://schemas.microsoft.com/office/drawing/2014/main" id="{2B499F37-632F-694F-948A-C7A79D753D0C}"/>
              </a:ext>
            </a:extLst>
          </p:cNvPr>
          <p:cNvSpPr>
            <a:spLocks noGrp="1"/>
          </p:cNvSpPr>
          <p:nvPr>
            <p:ph type="body" idx="13"/>
          </p:nvPr>
        </p:nvSpPr>
        <p:spPr/>
        <p:txBody>
          <a:bodyPr/>
          <a:lstStyle/>
          <a:p>
            <a:r>
              <a:rPr lang="en-US" altLang="ja-JP" dirty="0"/>
              <a:t>Part VII</a:t>
            </a:r>
            <a:endParaRPr lang="ja-JP" altLang="en-US" dirty="0"/>
          </a:p>
        </p:txBody>
      </p:sp>
      <p:sp>
        <p:nvSpPr>
          <p:cNvPr id="22" name="Title 21">
            <a:extLst>
              <a:ext uri="{FF2B5EF4-FFF2-40B4-BE49-F238E27FC236}">
                <a16:creationId xmlns:a16="http://schemas.microsoft.com/office/drawing/2014/main" id="{DE2D9A8A-5247-6D44-AA02-758207AE1A11}"/>
              </a:ext>
            </a:extLst>
          </p:cNvPr>
          <p:cNvSpPr>
            <a:spLocks noGrp="1"/>
          </p:cNvSpPr>
          <p:nvPr>
            <p:ph type="title"/>
          </p:nvPr>
        </p:nvSpPr>
        <p:spPr>
          <a:xfrm>
            <a:off x="838200" y="195309"/>
            <a:ext cx="7709488" cy="4105795"/>
          </a:xfrm>
        </p:spPr>
        <p:txBody>
          <a:bodyPr/>
          <a:lstStyle/>
          <a:p>
            <a:pPr>
              <a:lnSpc>
                <a:spcPts val="8000"/>
              </a:lnSpc>
            </a:pPr>
            <a:r>
              <a:rPr lang="en-US" sz="8000" dirty="0"/>
              <a:t>The Second Horse of the Apocalypse - Inflation</a:t>
            </a:r>
          </a:p>
        </p:txBody>
      </p:sp>
      <p:cxnSp>
        <p:nvCxnSpPr>
          <p:cNvPr id="24" name="Straight Connector 23">
            <a:extLst>
              <a:ext uri="{FF2B5EF4-FFF2-40B4-BE49-F238E27FC236}">
                <a16:creationId xmlns:a16="http://schemas.microsoft.com/office/drawing/2014/main" id="{B9B1A04B-6BC3-D643-85AB-06635BAA9D6C}"/>
              </a:ext>
              <a:ext uri="{C183D7F6-B498-43B3-948B-1728B52AA6E4}">
                <adec:decorative xmlns:adec="http://schemas.microsoft.com/office/drawing/2017/decorative" val="1"/>
              </a:ext>
            </a:extLst>
          </p:cNvPr>
          <p:cNvCxnSpPr>
            <a:cxnSpLocks/>
          </p:cNvCxnSpPr>
          <p:nvPr/>
        </p:nvCxnSpPr>
        <p:spPr>
          <a:xfrm>
            <a:off x="-9250" y="54010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A6FEDB-5D57-B342-8D7B-927F5879847D}"/>
              </a:ext>
              <a:ext uri="{C183D7F6-B498-43B3-948B-1728B52AA6E4}">
                <adec:decorative xmlns:adec="http://schemas.microsoft.com/office/drawing/2017/decorative" val="1"/>
              </a:ext>
            </a:extLst>
          </p:cNvPr>
          <p:cNvCxnSpPr>
            <a:cxnSpLocks/>
          </p:cNvCxnSpPr>
          <p:nvPr/>
        </p:nvCxnSpPr>
        <p:spPr>
          <a:xfrm>
            <a:off x="10801316" y="-263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5" name="Oval 22">
            <a:extLst>
              <a:ext uri="{FF2B5EF4-FFF2-40B4-BE49-F238E27FC236}">
                <a16:creationId xmlns:a16="http://schemas.microsoft.com/office/drawing/2014/main" id="{07285DAF-4CC1-E142-B7FA-4D3950873771}"/>
              </a:ext>
              <a:ext uri="{C183D7F6-B498-43B3-948B-1728B52AA6E4}">
                <adec:decorative xmlns:adec="http://schemas.microsoft.com/office/drawing/2017/decorative" val="1"/>
              </a:ext>
            </a:extLst>
          </p:cNvPr>
          <p:cNvSpPr/>
          <p:nvPr/>
        </p:nvSpPr>
        <p:spPr>
          <a:xfrm rot="16200000" flipH="1">
            <a:off x="1668897" y="3522719"/>
            <a:ext cx="208460" cy="1869849"/>
          </a:xfrm>
          <a:prstGeom prst="rect">
            <a:avLst/>
          </a:prstGeom>
          <a:gradFill>
            <a:gsLst>
              <a:gs pos="0">
                <a:schemeClr val="accent1"/>
              </a:gs>
              <a:gs pos="99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8701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FEDBA0F-5857-2AFC-0EA2-047CB993C2F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60F4628-A668-F9D3-A14A-3287D85A7D9B}"/>
              </a:ext>
            </a:extLst>
          </p:cNvPr>
          <p:cNvSpPr>
            <a:spLocks noGrp="1"/>
          </p:cNvSpPr>
          <p:nvPr>
            <p:ph type="title"/>
          </p:nvPr>
        </p:nvSpPr>
        <p:spPr/>
        <p:txBody>
          <a:bodyPr/>
          <a:lstStyle/>
          <a:p>
            <a:pPr algn="ctr"/>
            <a:r>
              <a:rPr lang="en-US" sz="4000" dirty="0"/>
              <a:t>Will War Come to China and the USA</a:t>
            </a:r>
          </a:p>
        </p:txBody>
      </p:sp>
      <p:sp>
        <p:nvSpPr>
          <p:cNvPr id="4" name="Content Placeholder 3">
            <a:extLst>
              <a:ext uri="{FF2B5EF4-FFF2-40B4-BE49-F238E27FC236}">
                <a16:creationId xmlns:a16="http://schemas.microsoft.com/office/drawing/2014/main" id="{D27536EE-08AA-3799-6A50-82B33302419B}"/>
              </a:ext>
            </a:extLst>
          </p:cNvPr>
          <p:cNvSpPr>
            <a:spLocks noGrp="1"/>
          </p:cNvSpPr>
          <p:nvPr>
            <p:ph sz="quarter" idx="10"/>
          </p:nvPr>
        </p:nvSpPr>
        <p:spPr>
          <a:xfrm>
            <a:off x="830262" y="1266825"/>
            <a:ext cx="10800083" cy="5051782"/>
          </a:xfrm>
        </p:spPr>
        <p:txBody>
          <a:bodyPr>
            <a:normAutofit/>
          </a:bodyPr>
          <a:lstStyle/>
          <a:p>
            <a:r>
              <a:rPr lang="en-US" sz="2400" dirty="0"/>
              <a:t>Reasons Against War:</a:t>
            </a:r>
          </a:p>
          <a:p>
            <a:pPr lvl="1">
              <a:lnSpc>
                <a:spcPct val="100000"/>
              </a:lnSpc>
            </a:pPr>
            <a:r>
              <a:rPr lang="en-US" sz="2400" dirty="0"/>
              <a:t>90% of all the chips made in the world are made in Taiwan, China, and the rest of Asia. If the West started a war with China, most of that supply of chips would be cut off. Efforts to build chip plants in the West have been abject failures.</a:t>
            </a:r>
          </a:p>
          <a:p>
            <a:pPr lvl="1">
              <a:lnSpc>
                <a:spcPct val="100000"/>
              </a:lnSpc>
            </a:pPr>
            <a:r>
              <a:rPr lang="en-US" sz="2400" dirty="0"/>
              <a:t>Hypersonic missiles from China and Russia could take out our aircraft carriers within hours of the start of any war.</a:t>
            </a:r>
          </a:p>
          <a:p>
            <a:pPr lvl="1">
              <a:lnSpc>
                <a:spcPct val="100000"/>
              </a:lnSpc>
            </a:pPr>
            <a:r>
              <a:rPr lang="en-US" sz="2400" dirty="0"/>
              <a:t>The Russo-Ukraine War has shown the West that they must significantly improve their weapons systems if they are to stand a chance against the East.</a:t>
            </a:r>
          </a:p>
        </p:txBody>
      </p:sp>
    </p:spTree>
    <p:extLst>
      <p:ext uri="{BB962C8B-B14F-4D97-AF65-F5344CB8AC3E}">
        <p14:creationId xmlns:p14="http://schemas.microsoft.com/office/powerpoint/2010/main" val="2936114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F553F06-89C9-414D-1FC7-7FD378175F4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a:xfrm>
            <a:off x="550863" y="549275"/>
            <a:ext cx="10510714" cy="649210"/>
          </a:xfrm>
        </p:spPr>
        <p:txBody>
          <a:bodyPr anchor="ctr">
            <a:normAutofit/>
          </a:bodyPr>
          <a:lstStyle/>
          <a:p>
            <a:pPr algn="ctr"/>
            <a:r>
              <a:rPr lang="en-US" sz="3600" dirty="0"/>
              <a:t>Resignations of World Leaders</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half" idx="1"/>
          </p:nvPr>
        </p:nvSpPr>
        <p:spPr>
          <a:xfrm>
            <a:off x="949911" y="1322773"/>
            <a:ext cx="5992427" cy="4985952"/>
          </a:xfrm>
        </p:spPr>
        <p:txBody>
          <a:bodyPr>
            <a:normAutofit fontScale="92500" lnSpcReduction="20000"/>
          </a:bodyPr>
          <a:lstStyle/>
          <a:p>
            <a:pPr>
              <a:lnSpc>
                <a:spcPct val="120000"/>
              </a:lnSpc>
            </a:pPr>
            <a:r>
              <a:rPr lang="en-US" sz="2000" spc="-40" dirty="0"/>
              <a:t>Who has resigned their leadership role in the last few weeks?</a:t>
            </a:r>
          </a:p>
          <a:p>
            <a:pPr lvl="1">
              <a:lnSpc>
                <a:spcPct val="120000"/>
              </a:lnSpc>
            </a:pPr>
            <a:r>
              <a:rPr lang="en-US" sz="1900" spc="-40" dirty="0" err="1"/>
              <a:t>Kaja</a:t>
            </a:r>
            <a:r>
              <a:rPr lang="en-US" sz="1900" spc="-40" dirty="0"/>
              <a:t> </a:t>
            </a:r>
            <a:r>
              <a:rPr lang="en-US" sz="1900" spc="-40" dirty="0" err="1"/>
              <a:t>Kallas</a:t>
            </a:r>
            <a:r>
              <a:rPr lang="en-US" sz="1900" spc="-40" dirty="0"/>
              <a:t> - Estonia</a:t>
            </a:r>
          </a:p>
          <a:p>
            <a:pPr lvl="1">
              <a:lnSpc>
                <a:spcPct val="120000"/>
              </a:lnSpc>
            </a:pPr>
            <a:r>
              <a:rPr lang="en-US" sz="1900" spc="-40" dirty="0"/>
              <a:t>Mario Draghi, Italy</a:t>
            </a:r>
          </a:p>
          <a:p>
            <a:pPr lvl="1">
              <a:lnSpc>
                <a:spcPct val="120000"/>
              </a:lnSpc>
            </a:pPr>
            <a:r>
              <a:rPr lang="en-US" sz="1900" spc="-40" dirty="0"/>
              <a:t>Gotabaya Rajapaksa – Sri Lanka</a:t>
            </a:r>
          </a:p>
          <a:p>
            <a:pPr lvl="1">
              <a:lnSpc>
                <a:spcPct val="120000"/>
              </a:lnSpc>
            </a:pPr>
            <a:r>
              <a:rPr lang="en-US" sz="1900" spc="-40" dirty="0"/>
              <a:t>Naftali Bennett, Israel</a:t>
            </a:r>
          </a:p>
          <a:p>
            <a:pPr lvl="1">
              <a:lnSpc>
                <a:spcPct val="120000"/>
              </a:lnSpc>
            </a:pPr>
            <a:r>
              <a:rPr lang="en-US" sz="1900" spc="-40" dirty="0"/>
              <a:t>Boris Johnson, Great Britain</a:t>
            </a:r>
          </a:p>
          <a:p>
            <a:pPr lvl="1">
              <a:lnSpc>
                <a:spcPct val="120000"/>
              </a:lnSpc>
            </a:pPr>
            <a:r>
              <a:rPr lang="en-US" sz="1900" spc="-40" dirty="0"/>
              <a:t>Rumen </a:t>
            </a:r>
            <a:r>
              <a:rPr lang="en-US" sz="1900" spc="-40" dirty="0" err="1"/>
              <a:t>Radev</a:t>
            </a:r>
            <a:r>
              <a:rPr lang="en-US" sz="1900" spc="-40" dirty="0"/>
              <a:t>, Bulgaria</a:t>
            </a:r>
          </a:p>
          <a:p>
            <a:pPr>
              <a:lnSpc>
                <a:spcPct val="120000"/>
              </a:lnSpc>
            </a:pPr>
            <a:r>
              <a:rPr lang="en-US" sz="2000" spc="-40" dirty="0"/>
              <a:t>Who will be next?</a:t>
            </a:r>
          </a:p>
          <a:p>
            <a:pPr lvl="1">
              <a:lnSpc>
                <a:spcPct val="120000"/>
              </a:lnSpc>
            </a:pPr>
            <a:r>
              <a:rPr lang="en-US" sz="1800" spc="-40" dirty="0"/>
              <a:t>Emmanuel Macron - France</a:t>
            </a:r>
          </a:p>
          <a:p>
            <a:pPr lvl="1">
              <a:lnSpc>
                <a:spcPct val="120000"/>
              </a:lnSpc>
            </a:pPr>
            <a:r>
              <a:rPr lang="en-US" sz="1800" spc="-40" dirty="0"/>
              <a:t>Olaf Scholz - Germany</a:t>
            </a:r>
          </a:p>
        </p:txBody>
      </p:sp>
      <p:pic>
        <p:nvPicPr>
          <p:cNvPr id="4" name="Picture 3">
            <a:extLst>
              <a:ext uri="{FF2B5EF4-FFF2-40B4-BE49-F238E27FC236}">
                <a16:creationId xmlns:a16="http://schemas.microsoft.com/office/drawing/2014/main" id="{3050C2E4-9297-17EA-C667-FCE7F83080FF}"/>
              </a:ext>
            </a:extLst>
          </p:cNvPr>
          <p:cNvPicPr>
            <a:picLocks noChangeAspect="1"/>
          </p:cNvPicPr>
          <p:nvPr/>
        </p:nvPicPr>
        <p:blipFill>
          <a:blip r:embed="rId3"/>
          <a:stretch>
            <a:fillRect/>
          </a:stretch>
        </p:blipFill>
        <p:spPr>
          <a:xfrm>
            <a:off x="8091055" y="1450108"/>
            <a:ext cx="1038767" cy="1385456"/>
          </a:xfrm>
          <a:prstGeom prst="rect">
            <a:avLst/>
          </a:prstGeom>
        </p:spPr>
      </p:pic>
      <p:pic>
        <p:nvPicPr>
          <p:cNvPr id="5" name="Picture 4">
            <a:extLst>
              <a:ext uri="{FF2B5EF4-FFF2-40B4-BE49-F238E27FC236}">
                <a16:creationId xmlns:a16="http://schemas.microsoft.com/office/drawing/2014/main" id="{9E176BC1-BF3B-B978-D1C0-5299D84F3FE2}"/>
              </a:ext>
            </a:extLst>
          </p:cNvPr>
          <p:cNvPicPr>
            <a:picLocks noChangeAspect="1"/>
          </p:cNvPicPr>
          <p:nvPr/>
        </p:nvPicPr>
        <p:blipFill>
          <a:blip r:embed="rId4"/>
          <a:stretch>
            <a:fillRect/>
          </a:stretch>
        </p:blipFill>
        <p:spPr>
          <a:xfrm>
            <a:off x="9334249" y="1450108"/>
            <a:ext cx="1038767" cy="1355119"/>
          </a:xfrm>
          <a:prstGeom prst="rect">
            <a:avLst/>
          </a:prstGeom>
        </p:spPr>
      </p:pic>
      <p:pic>
        <p:nvPicPr>
          <p:cNvPr id="7" name="Picture 6">
            <a:extLst>
              <a:ext uri="{FF2B5EF4-FFF2-40B4-BE49-F238E27FC236}">
                <a16:creationId xmlns:a16="http://schemas.microsoft.com/office/drawing/2014/main" id="{0D9C1A34-6BE4-607D-077F-AF2E6F7449CB}"/>
              </a:ext>
            </a:extLst>
          </p:cNvPr>
          <p:cNvPicPr>
            <a:picLocks noChangeAspect="1"/>
          </p:cNvPicPr>
          <p:nvPr/>
        </p:nvPicPr>
        <p:blipFill>
          <a:blip r:embed="rId5"/>
          <a:stretch>
            <a:fillRect/>
          </a:stretch>
        </p:blipFill>
        <p:spPr>
          <a:xfrm>
            <a:off x="10577443" y="2909583"/>
            <a:ext cx="1038767" cy="1460764"/>
          </a:xfrm>
          <a:prstGeom prst="rect">
            <a:avLst/>
          </a:prstGeom>
        </p:spPr>
      </p:pic>
      <p:pic>
        <p:nvPicPr>
          <p:cNvPr id="8" name="Picture 7">
            <a:extLst>
              <a:ext uri="{FF2B5EF4-FFF2-40B4-BE49-F238E27FC236}">
                <a16:creationId xmlns:a16="http://schemas.microsoft.com/office/drawing/2014/main" id="{B611A71C-EC73-12F6-225C-3B745F4C2947}"/>
              </a:ext>
            </a:extLst>
          </p:cNvPr>
          <p:cNvPicPr>
            <a:picLocks noChangeAspect="1"/>
          </p:cNvPicPr>
          <p:nvPr/>
        </p:nvPicPr>
        <p:blipFill>
          <a:blip r:embed="rId6"/>
          <a:stretch>
            <a:fillRect/>
          </a:stretch>
        </p:blipFill>
        <p:spPr>
          <a:xfrm>
            <a:off x="10577443" y="1462008"/>
            <a:ext cx="953857" cy="1373555"/>
          </a:xfrm>
          <a:prstGeom prst="rect">
            <a:avLst/>
          </a:prstGeom>
        </p:spPr>
      </p:pic>
      <p:pic>
        <p:nvPicPr>
          <p:cNvPr id="9" name="Picture 8">
            <a:extLst>
              <a:ext uri="{FF2B5EF4-FFF2-40B4-BE49-F238E27FC236}">
                <a16:creationId xmlns:a16="http://schemas.microsoft.com/office/drawing/2014/main" id="{077F325B-5D0E-1207-A3C2-2E5F3D3D5B69}"/>
              </a:ext>
            </a:extLst>
          </p:cNvPr>
          <p:cNvPicPr>
            <a:picLocks noChangeAspect="1"/>
          </p:cNvPicPr>
          <p:nvPr/>
        </p:nvPicPr>
        <p:blipFill>
          <a:blip r:embed="rId7"/>
          <a:stretch>
            <a:fillRect/>
          </a:stretch>
        </p:blipFill>
        <p:spPr>
          <a:xfrm>
            <a:off x="9140572" y="2909583"/>
            <a:ext cx="1232444" cy="1460764"/>
          </a:xfrm>
          <a:prstGeom prst="rect">
            <a:avLst/>
          </a:prstGeom>
        </p:spPr>
      </p:pic>
      <p:pic>
        <p:nvPicPr>
          <p:cNvPr id="10" name="Picture 9">
            <a:extLst>
              <a:ext uri="{FF2B5EF4-FFF2-40B4-BE49-F238E27FC236}">
                <a16:creationId xmlns:a16="http://schemas.microsoft.com/office/drawing/2014/main" id="{2F010339-8BE7-5E25-DAFD-E1AF95E1F503}"/>
              </a:ext>
            </a:extLst>
          </p:cNvPr>
          <p:cNvPicPr>
            <a:picLocks noChangeAspect="1"/>
          </p:cNvPicPr>
          <p:nvPr/>
        </p:nvPicPr>
        <p:blipFill>
          <a:blip r:embed="rId8"/>
          <a:stretch>
            <a:fillRect/>
          </a:stretch>
        </p:blipFill>
        <p:spPr>
          <a:xfrm>
            <a:off x="10359345" y="4592798"/>
            <a:ext cx="1171955" cy="1630188"/>
          </a:xfrm>
          <a:prstGeom prst="rect">
            <a:avLst/>
          </a:prstGeom>
        </p:spPr>
      </p:pic>
      <p:pic>
        <p:nvPicPr>
          <p:cNvPr id="11" name="Picture 10">
            <a:extLst>
              <a:ext uri="{FF2B5EF4-FFF2-40B4-BE49-F238E27FC236}">
                <a16:creationId xmlns:a16="http://schemas.microsoft.com/office/drawing/2014/main" id="{7DDA749D-9CC5-0EF0-9E30-D955D889C1BD}"/>
              </a:ext>
            </a:extLst>
          </p:cNvPr>
          <p:cNvPicPr>
            <a:picLocks noChangeAspect="1"/>
          </p:cNvPicPr>
          <p:nvPr/>
        </p:nvPicPr>
        <p:blipFill>
          <a:blip r:embed="rId9"/>
          <a:stretch>
            <a:fillRect/>
          </a:stretch>
        </p:blipFill>
        <p:spPr>
          <a:xfrm>
            <a:off x="8959122" y="4592798"/>
            <a:ext cx="1232444" cy="1630188"/>
          </a:xfrm>
          <a:prstGeom prst="rect">
            <a:avLst/>
          </a:prstGeom>
        </p:spPr>
      </p:pic>
      <p:pic>
        <p:nvPicPr>
          <p:cNvPr id="12" name="Picture 11">
            <a:extLst>
              <a:ext uri="{FF2B5EF4-FFF2-40B4-BE49-F238E27FC236}">
                <a16:creationId xmlns:a16="http://schemas.microsoft.com/office/drawing/2014/main" id="{F4D66CC0-6C73-3F62-D63A-D7CED5007A94}"/>
              </a:ext>
            </a:extLst>
          </p:cNvPr>
          <p:cNvPicPr>
            <a:picLocks noChangeAspect="1"/>
          </p:cNvPicPr>
          <p:nvPr/>
        </p:nvPicPr>
        <p:blipFill>
          <a:blip r:embed="rId10"/>
          <a:stretch>
            <a:fillRect/>
          </a:stretch>
        </p:blipFill>
        <p:spPr>
          <a:xfrm>
            <a:off x="7481618" y="4592798"/>
            <a:ext cx="1232445" cy="1624586"/>
          </a:xfrm>
          <a:prstGeom prst="rect">
            <a:avLst/>
          </a:prstGeom>
        </p:spPr>
      </p:pic>
      <p:pic>
        <p:nvPicPr>
          <p:cNvPr id="13" name="Picture 12">
            <a:extLst>
              <a:ext uri="{FF2B5EF4-FFF2-40B4-BE49-F238E27FC236}">
                <a16:creationId xmlns:a16="http://schemas.microsoft.com/office/drawing/2014/main" id="{99D6F2E8-AF7E-0217-A14A-78BBCF382466}"/>
              </a:ext>
            </a:extLst>
          </p:cNvPr>
          <p:cNvPicPr>
            <a:picLocks noChangeAspect="1"/>
          </p:cNvPicPr>
          <p:nvPr/>
        </p:nvPicPr>
        <p:blipFill rotWithShape="1">
          <a:blip r:embed="rId11"/>
          <a:srcRect r="26034"/>
          <a:stretch/>
        </p:blipFill>
        <p:spPr>
          <a:xfrm>
            <a:off x="7369419" y="2905520"/>
            <a:ext cx="1537748" cy="1385456"/>
          </a:xfrm>
          <a:prstGeom prst="rect">
            <a:avLst/>
          </a:prstGeom>
        </p:spPr>
      </p:pic>
    </p:spTree>
    <p:extLst>
      <p:ext uri="{BB962C8B-B14F-4D97-AF65-F5344CB8AC3E}">
        <p14:creationId xmlns:p14="http://schemas.microsoft.com/office/powerpoint/2010/main" val="2341241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AA8655-06E2-60A4-8771-E6D9A13796E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a:xfrm>
            <a:off x="387927" y="168721"/>
            <a:ext cx="5187250" cy="914355"/>
          </a:xfrm>
        </p:spPr>
        <p:txBody>
          <a:bodyPr anchor="ctr">
            <a:normAutofit/>
          </a:bodyPr>
          <a:lstStyle/>
          <a:p>
            <a:pPr algn="ctr"/>
            <a:r>
              <a:rPr lang="en-US" dirty="0"/>
              <a:t>Replacement Prime Minister Candidates</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quarter" idx="18"/>
          </p:nvPr>
        </p:nvSpPr>
        <p:spPr>
          <a:xfrm>
            <a:off x="193964" y="1266825"/>
            <a:ext cx="7499927" cy="4995430"/>
          </a:xfrm>
        </p:spPr>
        <p:txBody>
          <a:bodyPr>
            <a:normAutofit fontScale="85000" lnSpcReduction="20000"/>
          </a:bodyPr>
          <a:lstStyle/>
          <a:p>
            <a:pPr>
              <a:lnSpc>
                <a:spcPct val="140000"/>
              </a:lnSpc>
            </a:pPr>
            <a:r>
              <a:rPr lang="en-US" sz="2000" dirty="0"/>
              <a:t>Here is a list of potential Prime Ministers:</a:t>
            </a:r>
          </a:p>
          <a:p>
            <a:pPr lvl="1">
              <a:lnSpc>
                <a:spcPct val="140000"/>
              </a:lnSpc>
            </a:pPr>
            <a:r>
              <a:rPr lang="en-US" sz="2000" dirty="0"/>
              <a:t>Leading Candidates:</a:t>
            </a:r>
          </a:p>
          <a:p>
            <a:pPr lvl="2">
              <a:lnSpc>
                <a:spcPct val="100000"/>
              </a:lnSpc>
            </a:pPr>
            <a:r>
              <a:rPr lang="en-US" sz="1600" dirty="0">
                <a:hlinkClick r:id="rId3"/>
              </a:rPr>
              <a:t>Rishi Sunak, former Chancellor of the Exchequer</a:t>
            </a:r>
            <a:endParaRPr lang="en-US" sz="1600" dirty="0"/>
          </a:p>
          <a:p>
            <a:pPr lvl="3">
              <a:lnSpc>
                <a:spcPct val="100000"/>
              </a:lnSpc>
            </a:pPr>
            <a:r>
              <a:rPr lang="en-US" sz="1600" dirty="0">
                <a:hlinkClick r:id="rId4"/>
              </a:rPr>
              <a:t>YouTube Channel</a:t>
            </a:r>
            <a:endParaRPr lang="en-US" sz="1600" dirty="0"/>
          </a:p>
          <a:p>
            <a:pPr lvl="2">
              <a:lnSpc>
                <a:spcPct val="100000"/>
              </a:lnSpc>
            </a:pPr>
            <a:r>
              <a:rPr lang="en-US" sz="1600" dirty="0">
                <a:hlinkClick r:id="rId5"/>
              </a:rPr>
              <a:t>Liz Truss, Foreign Secretary</a:t>
            </a:r>
            <a:endParaRPr lang="en-US" sz="1600" dirty="0"/>
          </a:p>
          <a:p>
            <a:pPr lvl="3">
              <a:lnSpc>
                <a:spcPct val="100000"/>
              </a:lnSpc>
            </a:pPr>
            <a:r>
              <a:rPr lang="en-US" sz="1600" dirty="0">
                <a:hlinkClick r:id="rId6"/>
              </a:rPr>
              <a:t>YouTube Channel</a:t>
            </a:r>
            <a:endParaRPr lang="en-US" sz="1600" dirty="0"/>
          </a:p>
          <a:p>
            <a:pPr lvl="2">
              <a:lnSpc>
                <a:spcPct val="100000"/>
              </a:lnSpc>
            </a:pPr>
            <a:r>
              <a:rPr lang="en-US" sz="1600" dirty="0"/>
              <a:t>Election Date: September 6, 2022</a:t>
            </a:r>
          </a:p>
          <a:p>
            <a:pPr lvl="1">
              <a:lnSpc>
                <a:spcPct val="140000"/>
              </a:lnSpc>
            </a:pPr>
            <a:r>
              <a:rPr lang="en-US" sz="1900" dirty="0"/>
              <a:t>Eliminated Candidates:</a:t>
            </a:r>
          </a:p>
          <a:p>
            <a:pPr lvl="2">
              <a:lnSpc>
                <a:spcPct val="70000"/>
              </a:lnSpc>
            </a:pPr>
            <a:r>
              <a:rPr lang="en-US" sz="1200" dirty="0"/>
              <a:t>Penny Mordaunt, Trade Minister</a:t>
            </a:r>
          </a:p>
          <a:p>
            <a:pPr lvl="2">
              <a:lnSpc>
                <a:spcPct val="70000"/>
              </a:lnSpc>
            </a:pPr>
            <a:r>
              <a:rPr lang="en-US" sz="1200" dirty="0"/>
              <a:t>Kemi Badenoch, Minister/ Local Government</a:t>
            </a:r>
          </a:p>
          <a:p>
            <a:pPr lvl="2">
              <a:lnSpc>
                <a:spcPct val="70000"/>
              </a:lnSpc>
            </a:pPr>
            <a:r>
              <a:rPr lang="en-US" sz="1200" dirty="0"/>
              <a:t>Tom Tugendhat, Chair, Foreign Affairs Comm.</a:t>
            </a:r>
          </a:p>
          <a:p>
            <a:pPr lvl="2">
              <a:lnSpc>
                <a:spcPct val="70000"/>
              </a:lnSpc>
            </a:pPr>
            <a:r>
              <a:rPr lang="en-US" sz="1200" dirty="0"/>
              <a:t>Jeremy Hunt, Health Minister</a:t>
            </a:r>
          </a:p>
          <a:p>
            <a:pPr lvl="2">
              <a:lnSpc>
                <a:spcPct val="70000"/>
              </a:lnSpc>
            </a:pPr>
            <a:r>
              <a:rPr lang="en-US" sz="1200" dirty="0" err="1"/>
              <a:t>Suella</a:t>
            </a:r>
            <a:r>
              <a:rPr lang="en-US" sz="1200" dirty="0"/>
              <a:t> Braverman, Attorney General</a:t>
            </a:r>
          </a:p>
          <a:p>
            <a:pPr lvl="2">
              <a:lnSpc>
                <a:spcPct val="70000"/>
              </a:lnSpc>
            </a:pPr>
            <a:r>
              <a:rPr lang="en-US" sz="1200" dirty="0" err="1"/>
              <a:t>Nadham</a:t>
            </a:r>
            <a:r>
              <a:rPr lang="en-US" sz="1200" dirty="0"/>
              <a:t> </a:t>
            </a:r>
            <a:r>
              <a:rPr lang="en-US" sz="1200" dirty="0" err="1"/>
              <a:t>Zahwai</a:t>
            </a:r>
            <a:r>
              <a:rPr lang="en-US" sz="1200" dirty="0"/>
              <a:t>, Chancellor of the Exchequer</a:t>
            </a:r>
            <a:endParaRPr lang="en-US" sz="1600" dirty="0"/>
          </a:p>
        </p:txBody>
      </p:sp>
      <p:pic>
        <p:nvPicPr>
          <p:cNvPr id="6" name="Picture 5">
            <a:extLst>
              <a:ext uri="{FF2B5EF4-FFF2-40B4-BE49-F238E27FC236}">
                <a16:creationId xmlns:a16="http://schemas.microsoft.com/office/drawing/2014/main" id="{75C07F70-FCDB-84BC-CCAA-E7412BF126BB}"/>
              </a:ext>
            </a:extLst>
          </p:cNvPr>
          <p:cNvPicPr>
            <a:picLocks noChangeAspect="1"/>
          </p:cNvPicPr>
          <p:nvPr/>
        </p:nvPicPr>
        <p:blipFill rotWithShape="1">
          <a:blip r:embed="rId7"/>
          <a:srcRect b="35658"/>
          <a:stretch/>
        </p:blipFill>
        <p:spPr>
          <a:xfrm>
            <a:off x="9198533" y="1532306"/>
            <a:ext cx="1479487" cy="1771431"/>
          </a:xfrm>
          <a:prstGeom prst="rect">
            <a:avLst/>
          </a:prstGeom>
        </p:spPr>
      </p:pic>
      <p:pic>
        <p:nvPicPr>
          <p:cNvPr id="9" name="Picture 8">
            <a:extLst>
              <a:ext uri="{FF2B5EF4-FFF2-40B4-BE49-F238E27FC236}">
                <a16:creationId xmlns:a16="http://schemas.microsoft.com/office/drawing/2014/main" id="{005730D1-6230-D75C-4422-C677BDE4C44F}"/>
              </a:ext>
            </a:extLst>
          </p:cNvPr>
          <p:cNvPicPr>
            <a:picLocks noChangeAspect="1"/>
          </p:cNvPicPr>
          <p:nvPr/>
        </p:nvPicPr>
        <p:blipFill rotWithShape="1">
          <a:blip r:embed="rId8"/>
          <a:srcRect l="17436" r="24440"/>
          <a:stretch/>
        </p:blipFill>
        <p:spPr>
          <a:xfrm>
            <a:off x="9245942" y="4200180"/>
            <a:ext cx="1384670" cy="1584235"/>
          </a:xfrm>
          <a:prstGeom prst="rect">
            <a:avLst/>
          </a:prstGeom>
        </p:spPr>
      </p:pic>
      <p:pic>
        <p:nvPicPr>
          <p:cNvPr id="15" name="Picture 14">
            <a:hlinkClick r:id="rId5"/>
            <a:extLst>
              <a:ext uri="{FF2B5EF4-FFF2-40B4-BE49-F238E27FC236}">
                <a16:creationId xmlns:a16="http://schemas.microsoft.com/office/drawing/2014/main" id="{6E5F06A9-7637-94C6-C5A8-99D5D7993824}"/>
              </a:ext>
            </a:extLst>
          </p:cNvPr>
          <p:cNvPicPr>
            <a:picLocks noChangeAspect="1"/>
          </p:cNvPicPr>
          <p:nvPr/>
        </p:nvPicPr>
        <p:blipFill>
          <a:blip r:embed="rId9"/>
          <a:stretch>
            <a:fillRect/>
          </a:stretch>
        </p:blipFill>
        <p:spPr>
          <a:xfrm>
            <a:off x="7508571" y="2127510"/>
            <a:ext cx="1524000" cy="581025"/>
          </a:xfrm>
          <a:prstGeom prst="rect">
            <a:avLst/>
          </a:prstGeom>
        </p:spPr>
      </p:pic>
      <p:pic>
        <p:nvPicPr>
          <p:cNvPr id="16" name="Picture 15">
            <a:hlinkClick r:id="rId3"/>
            <a:extLst>
              <a:ext uri="{FF2B5EF4-FFF2-40B4-BE49-F238E27FC236}">
                <a16:creationId xmlns:a16="http://schemas.microsoft.com/office/drawing/2014/main" id="{C2417A71-33C5-3E19-23C5-3198914B3A24}"/>
              </a:ext>
            </a:extLst>
          </p:cNvPr>
          <p:cNvPicPr>
            <a:picLocks noChangeAspect="1"/>
          </p:cNvPicPr>
          <p:nvPr/>
        </p:nvPicPr>
        <p:blipFill>
          <a:blip r:embed="rId10"/>
          <a:stretch>
            <a:fillRect/>
          </a:stretch>
        </p:blipFill>
        <p:spPr>
          <a:xfrm>
            <a:off x="7455140" y="4601772"/>
            <a:ext cx="1524000" cy="781050"/>
          </a:xfrm>
          <a:prstGeom prst="rect">
            <a:avLst/>
          </a:prstGeom>
        </p:spPr>
      </p:pic>
    </p:spTree>
    <p:extLst>
      <p:ext uri="{BB962C8B-B14F-4D97-AF65-F5344CB8AC3E}">
        <p14:creationId xmlns:p14="http://schemas.microsoft.com/office/powerpoint/2010/main" val="2079588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DF79DFA-443F-4A53-40C8-CAB7E68179F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524001" y="381000"/>
            <a:ext cx="9829798" cy="530915"/>
          </a:xfrm>
        </p:spPr>
        <p:txBody>
          <a:bodyPr anchor="ctr">
            <a:normAutofit fontScale="90000"/>
          </a:bodyPr>
          <a:lstStyle/>
          <a:p>
            <a:pPr algn="ctr"/>
            <a:r>
              <a:rPr lang="en-US" sz="4000" dirty="0"/>
              <a:t>Liz Truss</a:t>
            </a:r>
          </a:p>
        </p:txBody>
      </p:sp>
      <p:sp>
        <p:nvSpPr>
          <p:cNvPr id="4" name="TextBox 3">
            <a:extLst>
              <a:ext uri="{FF2B5EF4-FFF2-40B4-BE49-F238E27FC236}">
                <a16:creationId xmlns:a16="http://schemas.microsoft.com/office/drawing/2014/main" id="{80C78D97-D9EE-1859-B7FF-E3ABB6FA8569}"/>
              </a:ext>
            </a:extLst>
          </p:cNvPr>
          <p:cNvSpPr txBox="1"/>
          <p:nvPr/>
        </p:nvSpPr>
        <p:spPr>
          <a:xfrm>
            <a:off x="1287262" y="3717489"/>
            <a:ext cx="9765437" cy="2554545"/>
          </a:xfrm>
          <a:prstGeom prst="rect">
            <a:avLst/>
          </a:prstGeom>
          <a:noFill/>
        </p:spPr>
        <p:txBody>
          <a:bodyPr wrap="square" rtlCol="0">
            <a:spAutoFit/>
          </a:bodyPr>
          <a:lstStyle/>
          <a:p>
            <a:r>
              <a:rPr lang="en-US" sz="1600" dirty="0">
                <a:solidFill>
                  <a:schemeClr val="bg1"/>
                </a:solidFill>
              </a:rPr>
              <a:t>Liz Truss is the UK Foreign Secretary. She has a B.A. from Merton College, Oxford “reading” Philosophy, Political Science, and Economics. She worked for Royal Dutch Shell as a Management Accountant and for Cable &amp; Wireless, a telecom company.</a:t>
            </a:r>
          </a:p>
          <a:p>
            <a:endParaRPr lang="en-US" sz="1600" dirty="0">
              <a:solidFill>
                <a:schemeClr val="bg1"/>
              </a:solidFill>
            </a:endParaRPr>
          </a:p>
          <a:p>
            <a:r>
              <a:rPr lang="en-US" sz="1600" dirty="0">
                <a:solidFill>
                  <a:schemeClr val="bg1"/>
                </a:solidFill>
              </a:rPr>
              <a:t>She has lobbied for higher educational standards, complaining that school pupils are being “mis-sold” easy, low-value subjects to boost school results.</a:t>
            </a:r>
          </a:p>
          <a:p>
            <a:endParaRPr lang="en-US" sz="1600" dirty="0">
              <a:solidFill>
                <a:schemeClr val="bg1"/>
              </a:solidFill>
            </a:endParaRPr>
          </a:p>
          <a:p>
            <a:r>
              <a:rPr lang="en-US" sz="1600" dirty="0">
                <a:solidFill>
                  <a:schemeClr val="bg1"/>
                </a:solidFill>
              </a:rPr>
              <a:t>When the Russo-Ukraine War started, Truss vowed to </a:t>
            </a:r>
            <a:r>
              <a:rPr lang="en-US" sz="1600" dirty="0">
                <a:solidFill>
                  <a:schemeClr val="bg1"/>
                </a:solidFill>
                <a:hlinkClick r:id="rId3"/>
              </a:rPr>
              <a:t>“Defeat Russia”</a:t>
            </a:r>
            <a:r>
              <a:rPr lang="en-US" sz="1600" dirty="0">
                <a:solidFill>
                  <a:schemeClr val="bg1"/>
                </a:solidFill>
              </a:rPr>
              <a:t>  with British troops if she is elected as the next leader of Great Britain. Right now, the British Army is half the size of the U.S. Marine Corps. It would take years for them to rebuild back to World War II levels.</a:t>
            </a:r>
          </a:p>
        </p:txBody>
      </p:sp>
      <p:pic>
        <p:nvPicPr>
          <p:cNvPr id="6" name="Picture 5">
            <a:extLst>
              <a:ext uri="{FF2B5EF4-FFF2-40B4-BE49-F238E27FC236}">
                <a16:creationId xmlns:a16="http://schemas.microsoft.com/office/drawing/2014/main" id="{D71C267E-592F-7298-DEA1-7F5C39A90086}"/>
              </a:ext>
            </a:extLst>
          </p:cNvPr>
          <p:cNvPicPr>
            <a:picLocks noChangeAspect="1"/>
          </p:cNvPicPr>
          <p:nvPr/>
        </p:nvPicPr>
        <p:blipFill>
          <a:blip r:embed="rId4"/>
          <a:stretch>
            <a:fillRect/>
          </a:stretch>
        </p:blipFill>
        <p:spPr>
          <a:xfrm>
            <a:off x="914400" y="366156"/>
            <a:ext cx="3624802" cy="2718602"/>
          </a:xfrm>
          <a:prstGeom prst="rect">
            <a:avLst/>
          </a:prstGeom>
        </p:spPr>
      </p:pic>
      <p:sp>
        <p:nvSpPr>
          <p:cNvPr id="7" name="TextBox 6">
            <a:extLst>
              <a:ext uri="{FF2B5EF4-FFF2-40B4-BE49-F238E27FC236}">
                <a16:creationId xmlns:a16="http://schemas.microsoft.com/office/drawing/2014/main" id="{009DCE57-D829-C052-190D-96F321B68328}"/>
              </a:ext>
            </a:extLst>
          </p:cNvPr>
          <p:cNvSpPr txBox="1"/>
          <p:nvPr/>
        </p:nvSpPr>
        <p:spPr>
          <a:xfrm>
            <a:off x="1723625" y="3055095"/>
            <a:ext cx="2928276" cy="530915"/>
          </a:xfrm>
          <a:prstGeom prst="rect">
            <a:avLst/>
          </a:prstGeom>
          <a:noFill/>
        </p:spPr>
        <p:txBody>
          <a:bodyPr wrap="square" rtlCol="0">
            <a:spAutoFit/>
          </a:bodyPr>
          <a:lstStyle/>
          <a:p>
            <a:pPr algn="ctr"/>
            <a:r>
              <a:rPr lang="en-US" sz="1000" dirty="0">
                <a:solidFill>
                  <a:schemeClr val="bg2"/>
                </a:solidFill>
              </a:rPr>
              <a:t>Leon Neal / Getty Images / Getty Images</a:t>
            </a:r>
          </a:p>
          <a:p>
            <a:pPr algn="ctr"/>
            <a:endParaRPr lang="en-US" dirty="0">
              <a:solidFill>
                <a:schemeClr val="bg2"/>
              </a:solidFill>
            </a:endParaRPr>
          </a:p>
        </p:txBody>
      </p:sp>
      <p:pic>
        <p:nvPicPr>
          <p:cNvPr id="8" name="Picture 7">
            <a:extLst>
              <a:ext uri="{FF2B5EF4-FFF2-40B4-BE49-F238E27FC236}">
                <a16:creationId xmlns:a16="http://schemas.microsoft.com/office/drawing/2014/main" id="{E7A52C50-C5EA-E26F-CEEC-351810AE0964}"/>
              </a:ext>
            </a:extLst>
          </p:cNvPr>
          <p:cNvPicPr>
            <a:picLocks noChangeAspect="1"/>
          </p:cNvPicPr>
          <p:nvPr/>
        </p:nvPicPr>
        <p:blipFill>
          <a:blip r:embed="rId5"/>
          <a:stretch>
            <a:fillRect/>
          </a:stretch>
        </p:blipFill>
        <p:spPr>
          <a:xfrm>
            <a:off x="5054981" y="1075724"/>
            <a:ext cx="2767837" cy="1845224"/>
          </a:xfrm>
          <a:prstGeom prst="rect">
            <a:avLst/>
          </a:prstGeom>
        </p:spPr>
      </p:pic>
      <p:pic>
        <p:nvPicPr>
          <p:cNvPr id="9" name="Picture 8">
            <a:extLst>
              <a:ext uri="{FF2B5EF4-FFF2-40B4-BE49-F238E27FC236}">
                <a16:creationId xmlns:a16="http://schemas.microsoft.com/office/drawing/2014/main" id="{863012B3-1AFD-CDCE-27B9-25325E86C0BE}"/>
              </a:ext>
            </a:extLst>
          </p:cNvPr>
          <p:cNvPicPr>
            <a:picLocks noChangeAspect="1"/>
          </p:cNvPicPr>
          <p:nvPr/>
        </p:nvPicPr>
        <p:blipFill>
          <a:blip r:embed="rId6"/>
          <a:stretch>
            <a:fillRect/>
          </a:stretch>
        </p:blipFill>
        <p:spPr>
          <a:xfrm>
            <a:off x="8262401" y="321297"/>
            <a:ext cx="2467617" cy="2285630"/>
          </a:xfrm>
          <a:prstGeom prst="rect">
            <a:avLst/>
          </a:prstGeom>
        </p:spPr>
      </p:pic>
      <p:pic>
        <p:nvPicPr>
          <p:cNvPr id="10" name="Picture 9">
            <a:extLst>
              <a:ext uri="{FF2B5EF4-FFF2-40B4-BE49-F238E27FC236}">
                <a16:creationId xmlns:a16="http://schemas.microsoft.com/office/drawing/2014/main" id="{A440D1A7-EC3B-EFE8-366E-F0697F019419}"/>
              </a:ext>
            </a:extLst>
          </p:cNvPr>
          <p:cNvPicPr>
            <a:picLocks noChangeAspect="1"/>
          </p:cNvPicPr>
          <p:nvPr/>
        </p:nvPicPr>
        <p:blipFill>
          <a:blip r:embed="rId7"/>
          <a:stretch>
            <a:fillRect/>
          </a:stretch>
        </p:blipFill>
        <p:spPr>
          <a:xfrm>
            <a:off x="8448459" y="2684708"/>
            <a:ext cx="2095500" cy="800100"/>
          </a:xfrm>
          <a:prstGeom prst="rect">
            <a:avLst/>
          </a:prstGeom>
        </p:spPr>
      </p:pic>
    </p:spTree>
    <p:extLst>
      <p:ext uri="{BB962C8B-B14F-4D97-AF65-F5344CB8AC3E}">
        <p14:creationId xmlns:p14="http://schemas.microsoft.com/office/powerpoint/2010/main" val="3775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DB48CFB-7E2C-F9AF-A1C8-DEC6017BAB0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524001" y="381000"/>
            <a:ext cx="9829798" cy="693198"/>
          </a:xfrm>
        </p:spPr>
        <p:txBody>
          <a:bodyPr anchor="ctr">
            <a:normAutofit fontScale="90000"/>
          </a:bodyPr>
          <a:lstStyle/>
          <a:p>
            <a:pPr algn="ctr"/>
            <a:r>
              <a:rPr lang="en-US" sz="4000" dirty="0"/>
              <a:t>Rishi Sunak, MP for Richmond (</a:t>
            </a:r>
            <a:r>
              <a:rPr lang="en-US" sz="4000" dirty="0" err="1"/>
              <a:t>Yorks</a:t>
            </a:r>
            <a:r>
              <a:rPr lang="en-US" sz="4000" dirty="0"/>
              <a:t>)</a:t>
            </a:r>
          </a:p>
        </p:txBody>
      </p:sp>
      <p:pic>
        <p:nvPicPr>
          <p:cNvPr id="2" name="Picture 1">
            <a:extLst>
              <a:ext uri="{FF2B5EF4-FFF2-40B4-BE49-F238E27FC236}">
                <a16:creationId xmlns:a16="http://schemas.microsoft.com/office/drawing/2014/main" id="{3C563D3E-4D65-0217-1B47-54E6615F01A8}"/>
              </a:ext>
            </a:extLst>
          </p:cNvPr>
          <p:cNvPicPr>
            <a:picLocks noChangeAspect="1"/>
          </p:cNvPicPr>
          <p:nvPr/>
        </p:nvPicPr>
        <p:blipFill>
          <a:blip r:embed="rId3"/>
          <a:stretch>
            <a:fillRect/>
          </a:stretch>
        </p:blipFill>
        <p:spPr>
          <a:xfrm>
            <a:off x="385360" y="1074198"/>
            <a:ext cx="3502578" cy="2278786"/>
          </a:xfrm>
          <a:prstGeom prst="rect">
            <a:avLst/>
          </a:prstGeom>
        </p:spPr>
      </p:pic>
      <p:pic>
        <p:nvPicPr>
          <p:cNvPr id="3" name="Picture 2">
            <a:extLst>
              <a:ext uri="{FF2B5EF4-FFF2-40B4-BE49-F238E27FC236}">
                <a16:creationId xmlns:a16="http://schemas.microsoft.com/office/drawing/2014/main" id="{4BF07A75-D85A-7A22-73B3-2D43BBCAFC58}"/>
              </a:ext>
            </a:extLst>
          </p:cNvPr>
          <p:cNvPicPr>
            <a:picLocks noChangeAspect="1"/>
          </p:cNvPicPr>
          <p:nvPr/>
        </p:nvPicPr>
        <p:blipFill>
          <a:blip r:embed="rId4"/>
          <a:stretch>
            <a:fillRect/>
          </a:stretch>
        </p:blipFill>
        <p:spPr>
          <a:xfrm>
            <a:off x="4118291" y="1074198"/>
            <a:ext cx="3502577" cy="2278785"/>
          </a:xfrm>
          <a:prstGeom prst="rect">
            <a:avLst/>
          </a:prstGeom>
        </p:spPr>
      </p:pic>
      <p:pic>
        <p:nvPicPr>
          <p:cNvPr id="5" name="Picture 4">
            <a:extLst>
              <a:ext uri="{FF2B5EF4-FFF2-40B4-BE49-F238E27FC236}">
                <a16:creationId xmlns:a16="http://schemas.microsoft.com/office/drawing/2014/main" id="{BB7A714C-CC14-C5E2-391B-4253EA211C86}"/>
              </a:ext>
            </a:extLst>
          </p:cNvPr>
          <p:cNvPicPr>
            <a:picLocks noChangeAspect="1"/>
          </p:cNvPicPr>
          <p:nvPr/>
        </p:nvPicPr>
        <p:blipFill>
          <a:blip r:embed="rId5"/>
          <a:stretch>
            <a:fillRect/>
          </a:stretch>
        </p:blipFill>
        <p:spPr>
          <a:xfrm>
            <a:off x="7851223" y="1074198"/>
            <a:ext cx="3502576" cy="2278784"/>
          </a:xfrm>
          <a:prstGeom prst="rect">
            <a:avLst/>
          </a:prstGeom>
        </p:spPr>
      </p:pic>
      <p:sp>
        <p:nvSpPr>
          <p:cNvPr id="10" name="TextBox 9">
            <a:extLst>
              <a:ext uri="{FF2B5EF4-FFF2-40B4-BE49-F238E27FC236}">
                <a16:creationId xmlns:a16="http://schemas.microsoft.com/office/drawing/2014/main" id="{2C3F8566-CC0B-05DB-9B71-CB49F3160C28}"/>
              </a:ext>
            </a:extLst>
          </p:cNvPr>
          <p:cNvSpPr txBox="1"/>
          <p:nvPr/>
        </p:nvSpPr>
        <p:spPr>
          <a:xfrm>
            <a:off x="1145220" y="3474685"/>
            <a:ext cx="8025414" cy="3139321"/>
          </a:xfrm>
          <a:prstGeom prst="rect">
            <a:avLst/>
          </a:prstGeom>
          <a:noFill/>
        </p:spPr>
        <p:txBody>
          <a:bodyPr wrap="square" rtlCol="0">
            <a:spAutoFit/>
          </a:bodyPr>
          <a:lstStyle/>
          <a:p>
            <a:r>
              <a:rPr lang="en-US" sz="1600" dirty="0">
                <a:solidFill>
                  <a:schemeClr val="bg2"/>
                </a:solidFill>
              </a:rPr>
              <a:t>Rishi Sunak had a Kenyan Father and a Tanzanian mother. He was educated at Winchester College, but got his B.A. at Lincoln College, Oxford and an M.B.A. from Stanford University.</a:t>
            </a:r>
          </a:p>
          <a:p>
            <a:endParaRPr lang="en-US" sz="1600" dirty="0">
              <a:solidFill>
                <a:schemeClr val="bg2"/>
              </a:solidFill>
            </a:endParaRPr>
          </a:p>
          <a:p>
            <a:r>
              <a:rPr lang="en-US" sz="1600" dirty="0">
                <a:solidFill>
                  <a:schemeClr val="bg2"/>
                </a:solidFill>
              </a:rPr>
              <a:t>He worked for Goldman Sachs [NYSE: GS] between 2001 and 2004, then worked for a hedge funds for several years before entered Parliament in 2014. He was appointed Chancellor of the Exchequer in 2020 and stayed there until this year when he was the first of the mass resignations that preceded the resignation of Boris Johnson.</a:t>
            </a:r>
          </a:p>
          <a:p>
            <a:endParaRPr lang="en-US" sz="1600" dirty="0">
              <a:solidFill>
                <a:schemeClr val="bg2"/>
              </a:solidFill>
            </a:endParaRPr>
          </a:p>
          <a:p>
            <a:r>
              <a:rPr lang="en-US" sz="1600" dirty="0">
                <a:solidFill>
                  <a:schemeClr val="bg2"/>
                </a:solidFill>
              </a:rPr>
              <a:t>Sunak is Hindu and takes all his oaths on the </a:t>
            </a:r>
            <a:r>
              <a:rPr lang="en-US" sz="1600" i="1" dirty="0">
                <a:solidFill>
                  <a:schemeClr val="bg2"/>
                </a:solidFill>
              </a:rPr>
              <a:t>Bhagavad Gita</a:t>
            </a:r>
            <a:r>
              <a:rPr lang="en-US" sz="1600" dirty="0">
                <a:solidFill>
                  <a:schemeClr val="bg2"/>
                </a:solidFill>
              </a:rPr>
              <a:t>, the holy book of Hinduism.</a:t>
            </a:r>
          </a:p>
        </p:txBody>
      </p:sp>
      <p:pic>
        <p:nvPicPr>
          <p:cNvPr id="11" name="Picture 10">
            <a:extLst>
              <a:ext uri="{FF2B5EF4-FFF2-40B4-BE49-F238E27FC236}">
                <a16:creationId xmlns:a16="http://schemas.microsoft.com/office/drawing/2014/main" id="{D73FB430-0A6B-5AB9-1304-8BAE329FD5DB}"/>
              </a:ext>
            </a:extLst>
          </p:cNvPr>
          <p:cNvPicPr>
            <a:picLocks noChangeAspect="1"/>
          </p:cNvPicPr>
          <p:nvPr/>
        </p:nvPicPr>
        <p:blipFill>
          <a:blip r:embed="rId6"/>
          <a:stretch>
            <a:fillRect/>
          </a:stretch>
        </p:blipFill>
        <p:spPr>
          <a:xfrm>
            <a:off x="9323403" y="3456189"/>
            <a:ext cx="2439510" cy="1251469"/>
          </a:xfrm>
          <a:prstGeom prst="rect">
            <a:avLst/>
          </a:prstGeom>
        </p:spPr>
      </p:pic>
      <p:pic>
        <p:nvPicPr>
          <p:cNvPr id="12" name="Picture 11">
            <a:extLst>
              <a:ext uri="{FF2B5EF4-FFF2-40B4-BE49-F238E27FC236}">
                <a16:creationId xmlns:a16="http://schemas.microsoft.com/office/drawing/2014/main" id="{67149023-86CF-25D1-644A-8028F993E3BF}"/>
              </a:ext>
            </a:extLst>
          </p:cNvPr>
          <p:cNvPicPr>
            <a:picLocks noChangeAspect="1"/>
          </p:cNvPicPr>
          <p:nvPr/>
        </p:nvPicPr>
        <p:blipFill>
          <a:blip r:embed="rId7"/>
          <a:stretch>
            <a:fillRect/>
          </a:stretch>
        </p:blipFill>
        <p:spPr>
          <a:xfrm>
            <a:off x="9470438" y="4773965"/>
            <a:ext cx="2145440" cy="1609080"/>
          </a:xfrm>
          <a:prstGeom prst="rect">
            <a:avLst/>
          </a:prstGeom>
        </p:spPr>
      </p:pic>
      <p:pic>
        <p:nvPicPr>
          <p:cNvPr id="14" name="Picture 13">
            <a:extLst>
              <a:ext uri="{FF2B5EF4-FFF2-40B4-BE49-F238E27FC236}">
                <a16:creationId xmlns:a16="http://schemas.microsoft.com/office/drawing/2014/main" id="{92BC6EC9-A3D8-5643-14F8-574A9B776FCF}"/>
              </a:ext>
            </a:extLst>
          </p:cNvPr>
          <p:cNvPicPr>
            <a:picLocks noChangeAspect="1"/>
          </p:cNvPicPr>
          <p:nvPr/>
        </p:nvPicPr>
        <p:blipFill>
          <a:blip r:embed="rId8"/>
          <a:stretch>
            <a:fillRect/>
          </a:stretch>
        </p:blipFill>
        <p:spPr>
          <a:xfrm>
            <a:off x="255788" y="4637821"/>
            <a:ext cx="813047" cy="813047"/>
          </a:xfrm>
          <a:prstGeom prst="rect">
            <a:avLst/>
          </a:prstGeom>
        </p:spPr>
      </p:pic>
    </p:spTree>
    <p:extLst>
      <p:ext uri="{BB962C8B-B14F-4D97-AF65-F5344CB8AC3E}">
        <p14:creationId xmlns:p14="http://schemas.microsoft.com/office/powerpoint/2010/main" val="273644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F216320-32E8-71B1-C2BA-63B8F7AE319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C154D8B-641C-A24F-173F-70F6456FD02C}"/>
              </a:ext>
            </a:extLst>
          </p:cNvPr>
          <p:cNvPicPr>
            <a:picLocks noChangeAspect="1"/>
          </p:cNvPicPr>
          <p:nvPr/>
        </p:nvPicPr>
        <p:blipFill rotWithShape="1">
          <a:blip r:embed="rId3"/>
          <a:srcRect t="13677" b="13507"/>
          <a:stretch/>
        </p:blipFill>
        <p:spPr>
          <a:xfrm>
            <a:off x="20" y="10"/>
            <a:ext cx="12191980" cy="6857990"/>
          </a:xfrm>
          <a:prstGeom prst="rect">
            <a:avLst/>
          </a:prstGeom>
          <a:noFill/>
        </p:spPr>
      </p:pic>
    </p:spTree>
    <p:extLst>
      <p:ext uri="{BB962C8B-B14F-4D97-AF65-F5344CB8AC3E}">
        <p14:creationId xmlns:p14="http://schemas.microsoft.com/office/powerpoint/2010/main" val="131246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0985238-EA9E-178D-B4B7-F163C6A2002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F2FBDCC-0DC3-27E1-73CE-2F7C99506B6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6849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CD98B49-90AA-35F6-696D-96AE7EE0FF8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4169258-9755-4783-06EE-94E81BE3B1E1}"/>
              </a:ext>
            </a:extLst>
          </p:cNvPr>
          <p:cNvPicPr>
            <a:picLocks noChangeAspect="1"/>
          </p:cNvPicPr>
          <p:nvPr/>
        </p:nvPicPr>
        <p:blipFill>
          <a:blip r:embed="rId3"/>
          <a:stretch>
            <a:fillRect/>
          </a:stretch>
        </p:blipFill>
        <p:spPr>
          <a:xfrm>
            <a:off x="5420833" y="0"/>
            <a:ext cx="6858000" cy="6858000"/>
          </a:xfrm>
          <a:prstGeom prst="rect">
            <a:avLst/>
          </a:prstGeom>
        </p:spPr>
      </p:pic>
    </p:spTree>
    <p:extLst>
      <p:ext uri="{BB962C8B-B14F-4D97-AF65-F5344CB8AC3E}">
        <p14:creationId xmlns:p14="http://schemas.microsoft.com/office/powerpoint/2010/main" val="291083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81A2D75-E828-1660-D3CC-5323C624EFC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1277EEC-0728-3CA8-8074-F39D72D38916}"/>
              </a:ext>
            </a:extLst>
          </p:cNvPr>
          <p:cNvPicPr>
            <a:picLocks noChangeAspect="1"/>
          </p:cNvPicPr>
          <p:nvPr/>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37610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6C32D4E-57E1-7316-57D6-82723DE3D42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DB6B625-ACCD-863B-A481-D6F20583B95B}"/>
              </a:ext>
            </a:extLst>
          </p:cNvPr>
          <p:cNvPicPr>
            <a:picLocks noChangeAspect="1"/>
          </p:cNvPicPr>
          <p:nvPr/>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303934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8C378F3-0011-9D1C-A60D-85447AF0213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4D4D0D53-01C4-FC74-9197-78979E671C92}"/>
              </a:ext>
            </a:extLst>
          </p:cNvPr>
          <p:cNvSpPr>
            <a:spLocks noGrp="1"/>
          </p:cNvSpPr>
          <p:nvPr>
            <p:ph type="body" idx="13"/>
          </p:nvPr>
        </p:nvSpPr>
        <p:spPr>
          <a:xfrm>
            <a:off x="838200" y="3888420"/>
            <a:ext cx="10515600" cy="2210540"/>
          </a:xfrm>
        </p:spPr>
        <p:txBody>
          <a:bodyPr>
            <a:normAutofit/>
          </a:bodyPr>
          <a:lstStyle/>
          <a:p>
            <a:pPr algn="ctr"/>
            <a:r>
              <a:rPr lang="en-US" sz="4400" cap="none" spc="0" dirty="0"/>
              <a:t>The Four Horsemen of the Apocalypse</a:t>
            </a:r>
          </a:p>
        </p:txBody>
      </p:sp>
      <p:sp>
        <p:nvSpPr>
          <p:cNvPr id="4" name="Title 3">
            <a:extLst>
              <a:ext uri="{FF2B5EF4-FFF2-40B4-BE49-F238E27FC236}">
                <a16:creationId xmlns:a16="http://schemas.microsoft.com/office/drawing/2014/main" id="{34834F7F-F23B-E182-65A7-F5234228BE5B}"/>
              </a:ext>
            </a:extLst>
          </p:cNvPr>
          <p:cNvSpPr>
            <a:spLocks noGrp="1"/>
          </p:cNvSpPr>
          <p:nvPr>
            <p:ph type="title"/>
          </p:nvPr>
        </p:nvSpPr>
        <p:spPr>
          <a:xfrm>
            <a:off x="838200" y="2090564"/>
            <a:ext cx="9974802" cy="2210540"/>
          </a:xfrm>
        </p:spPr>
        <p:txBody>
          <a:bodyPr/>
          <a:lstStyle/>
          <a:p>
            <a:pPr algn="ctr"/>
            <a:r>
              <a:rPr lang="en-US" spc="300" dirty="0"/>
              <a:t>Updates</a:t>
            </a:r>
          </a:p>
        </p:txBody>
      </p:sp>
    </p:spTree>
    <p:extLst>
      <p:ext uri="{BB962C8B-B14F-4D97-AF65-F5344CB8AC3E}">
        <p14:creationId xmlns:p14="http://schemas.microsoft.com/office/powerpoint/2010/main" val="436279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0284459-B8A8-F40E-CFC6-A888315F1C6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D7DB76B-0DA4-55A9-ABC6-5835B23DDF82}"/>
              </a:ext>
            </a:extLst>
          </p:cNvPr>
          <p:cNvPicPr>
            <a:picLocks noChangeAspect="1"/>
          </p:cNvPicPr>
          <p:nvPr/>
        </p:nvPicPr>
        <p:blipFill>
          <a:blip r:embed="rId3"/>
          <a:stretch>
            <a:fillRect/>
          </a:stretch>
        </p:blipFill>
        <p:spPr>
          <a:xfrm>
            <a:off x="4646428" y="0"/>
            <a:ext cx="7631190" cy="6858000"/>
          </a:xfrm>
          <a:prstGeom prst="rect">
            <a:avLst/>
          </a:prstGeom>
        </p:spPr>
      </p:pic>
    </p:spTree>
    <p:extLst>
      <p:ext uri="{BB962C8B-B14F-4D97-AF65-F5344CB8AC3E}">
        <p14:creationId xmlns:p14="http://schemas.microsoft.com/office/powerpoint/2010/main" val="243203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BB761B-19DE-3F92-D096-223E7A1FF9A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4F3E28E-0D57-E132-8106-87247C868104}"/>
              </a:ext>
            </a:extLst>
          </p:cNvPr>
          <p:cNvPicPr>
            <a:picLocks noChangeAspect="1"/>
          </p:cNvPicPr>
          <p:nvPr/>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93756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4ED4B8E-DD3B-2A3B-B7F1-CDDA996DB5C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451492D-3C19-D231-2DFC-8D823A0D8573}"/>
              </a:ext>
            </a:extLst>
          </p:cNvPr>
          <p:cNvPicPr>
            <a:picLocks noChangeAspect="1"/>
          </p:cNvPicPr>
          <p:nvPr/>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218418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99EBAF2-2A82-9E29-6ABF-C70579A69A3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p:txBody>
          <a:bodyPr/>
          <a:lstStyle/>
          <a:p>
            <a:pPr algn="ctr"/>
            <a:r>
              <a:rPr lang="en-US" sz="3600" dirty="0"/>
              <a:t>Bible Music Research</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quarter" idx="10"/>
          </p:nvPr>
        </p:nvSpPr>
        <p:spPr>
          <a:xfrm>
            <a:off x="830263" y="1266825"/>
            <a:ext cx="10932650" cy="4495800"/>
          </a:xfrm>
        </p:spPr>
        <p:txBody>
          <a:bodyPr>
            <a:normAutofit/>
          </a:bodyPr>
          <a:lstStyle/>
          <a:p>
            <a:r>
              <a:rPr lang="en-US" sz="2400" spc="0" dirty="0"/>
              <a:t>In anticipation of a trip to Heavener, Oklahoma later this summer, we did some more experimentation with our Bible Music Project</a:t>
            </a:r>
            <a:r>
              <a:rPr lang="en-US" sz="2000" spc="0" dirty="0"/>
              <a:t>. </a:t>
            </a:r>
          </a:p>
          <a:p>
            <a:pPr lvl="1">
              <a:lnSpc>
                <a:spcPct val="100000"/>
              </a:lnSpc>
            </a:pPr>
            <a:r>
              <a:rPr lang="en-US" sz="1800" spc="0" dirty="0"/>
              <a:t>Much of the research we previously did is on our website: </a:t>
            </a:r>
            <a:r>
              <a:rPr lang="en-US" sz="1800" spc="0" dirty="0">
                <a:hlinkClick r:id="rId3"/>
              </a:rPr>
              <a:t>http://biblemusic.live</a:t>
            </a:r>
            <a:r>
              <a:rPr lang="en-US" sz="1800" spc="0" dirty="0"/>
              <a:t>. </a:t>
            </a:r>
          </a:p>
          <a:p>
            <a:pPr lvl="1">
              <a:lnSpc>
                <a:spcPct val="100000"/>
              </a:lnSpc>
            </a:pPr>
            <a:r>
              <a:rPr lang="en-US" sz="1800" spc="0" dirty="0"/>
              <a:t>Much of that work from 2006-2012 centered around weather research and culminated with making it rain every day in June in 2012. Professor Mack was assisted by the late scientist: Olaf H. Hage III and Sound Engineer Chris Blodgett, both in the construction of the music and in the scientific elements.</a:t>
            </a:r>
          </a:p>
          <a:p>
            <a:pPr lvl="1">
              <a:lnSpc>
                <a:spcPct val="100000"/>
              </a:lnSpc>
            </a:pPr>
            <a:r>
              <a:rPr lang="en-US" sz="1800" spc="0" dirty="0"/>
              <a:t>On July 4, 2022, we embarked on a new project. In our first phase, we made music from Isaiah 9:8 to 13:33 in all 12 key signatures. We played the music out into the atmosphere for the first time that evening. Areas of drought suddenly got rain, but CERN did not operate as planned and there was a problem with the Georgia Guidestones.</a:t>
            </a:r>
            <a:endParaRPr lang="en-US" sz="1800" dirty="0"/>
          </a:p>
        </p:txBody>
      </p:sp>
    </p:spTree>
    <p:extLst>
      <p:ext uri="{BB962C8B-B14F-4D97-AF65-F5344CB8AC3E}">
        <p14:creationId xmlns:p14="http://schemas.microsoft.com/office/powerpoint/2010/main" val="1814994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2B41FD8-DB90-5E85-2909-014EE746602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D7DB76B-0DA4-55A9-ABC6-5835B23DDF82}"/>
              </a:ext>
            </a:extLst>
          </p:cNvPr>
          <p:cNvPicPr>
            <a:picLocks noChangeAspect="1"/>
          </p:cNvPicPr>
          <p:nvPr/>
        </p:nvPicPr>
        <p:blipFill>
          <a:blip r:embed="rId3"/>
          <a:stretch>
            <a:fillRect/>
          </a:stretch>
        </p:blipFill>
        <p:spPr>
          <a:xfrm>
            <a:off x="5486400" y="0"/>
            <a:ext cx="6791218" cy="6103134"/>
          </a:xfrm>
          <a:prstGeom prst="rect">
            <a:avLst/>
          </a:prstGeom>
        </p:spPr>
      </p:pic>
      <p:sp>
        <p:nvSpPr>
          <p:cNvPr id="2" name="TextBox 1">
            <a:extLst>
              <a:ext uri="{FF2B5EF4-FFF2-40B4-BE49-F238E27FC236}">
                <a16:creationId xmlns:a16="http://schemas.microsoft.com/office/drawing/2014/main" id="{AC0CF729-7FBC-2D6E-D3C1-924175B74BA8}"/>
              </a:ext>
            </a:extLst>
          </p:cNvPr>
          <p:cNvSpPr txBox="1"/>
          <p:nvPr/>
        </p:nvSpPr>
        <p:spPr>
          <a:xfrm>
            <a:off x="143838" y="236305"/>
            <a:ext cx="5260369" cy="3754874"/>
          </a:xfrm>
          <a:prstGeom prst="rect">
            <a:avLst/>
          </a:prstGeom>
          <a:noFill/>
        </p:spPr>
        <p:txBody>
          <a:bodyPr wrap="square" rtlCol="0">
            <a:spAutoFit/>
          </a:bodyPr>
          <a:lstStyle/>
          <a:p>
            <a:r>
              <a:rPr lang="en-US" sz="2400" dirty="0">
                <a:solidFill>
                  <a:schemeClr val="bg2"/>
                </a:solidFill>
              </a:rPr>
              <a:t>Notice on the Colorado Map:</a:t>
            </a:r>
          </a:p>
          <a:p>
            <a:pPr marL="342900" indent="-342900">
              <a:spcBef>
                <a:spcPts val="1200"/>
              </a:spcBef>
              <a:buFont typeface="Arial" panose="020B0604020202020204" pitchFamily="34" charset="0"/>
              <a:buChar char="•"/>
            </a:pPr>
            <a:r>
              <a:rPr lang="en-US" sz="2000" dirty="0">
                <a:solidFill>
                  <a:schemeClr val="bg2"/>
                </a:solidFill>
              </a:rPr>
              <a:t>Only North-Central Colorado and parts of Chaffee County have normal rain patterns.</a:t>
            </a:r>
          </a:p>
          <a:p>
            <a:pPr marL="342900" indent="-342900">
              <a:spcBef>
                <a:spcPts val="1200"/>
              </a:spcBef>
              <a:buFont typeface="Arial" panose="020B0604020202020204" pitchFamily="34" charset="0"/>
              <a:buChar char="•"/>
            </a:pPr>
            <a:r>
              <a:rPr lang="en-US" sz="2000" dirty="0">
                <a:solidFill>
                  <a:schemeClr val="bg2"/>
                </a:solidFill>
              </a:rPr>
              <a:t>The southern third of Colorado is technically “high desert” country which is perpetually in drought.</a:t>
            </a:r>
          </a:p>
          <a:p>
            <a:pPr marL="342900" indent="-342900">
              <a:spcBef>
                <a:spcPts val="1200"/>
              </a:spcBef>
              <a:buFont typeface="Arial" panose="020B0604020202020204" pitchFamily="34" charset="0"/>
              <a:buChar char="•"/>
            </a:pPr>
            <a:r>
              <a:rPr lang="en-US" sz="2000" dirty="0">
                <a:solidFill>
                  <a:schemeClr val="bg2"/>
                </a:solidFill>
              </a:rPr>
              <a:t>However, in Las Animas County, weather conditions have improved.</a:t>
            </a:r>
          </a:p>
          <a:p>
            <a:endParaRPr lang="en-US" sz="2400" dirty="0">
              <a:solidFill>
                <a:schemeClr val="bg2"/>
              </a:solidFill>
            </a:endParaRPr>
          </a:p>
        </p:txBody>
      </p:sp>
    </p:spTree>
    <p:extLst>
      <p:ext uri="{BB962C8B-B14F-4D97-AF65-F5344CB8AC3E}">
        <p14:creationId xmlns:p14="http://schemas.microsoft.com/office/powerpoint/2010/main" val="179731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5E13AFD-BDCA-ADFA-3BB6-1A44A8D4B61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p:txBody>
          <a:bodyPr/>
          <a:lstStyle/>
          <a:p>
            <a:pPr algn="ctr"/>
            <a:r>
              <a:rPr lang="en-US" sz="3600" dirty="0"/>
              <a:t>Bible Music Research</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quarter" idx="10"/>
          </p:nvPr>
        </p:nvSpPr>
        <p:spPr>
          <a:xfrm>
            <a:off x="830263" y="1266825"/>
            <a:ext cx="10932650" cy="4495800"/>
          </a:xfrm>
        </p:spPr>
        <p:txBody>
          <a:bodyPr>
            <a:normAutofit lnSpcReduction="10000"/>
          </a:bodyPr>
          <a:lstStyle/>
          <a:p>
            <a:r>
              <a:rPr lang="en-US" sz="2400" spc="0" dirty="0"/>
              <a:t>In anticipation of a trip to Heavener, Oklahoma later this summer, we did some more experimentation with our Bible Music Project</a:t>
            </a:r>
            <a:r>
              <a:rPr lang="en-US" sz="2000" spc="0" dirty="0"/>
              <a:t>. </a:t>
            </a:r>
          </a:p>
          <a:p>
            <a:pPr lvl="1"/>
            <a:r>
              <a:rPr lang="en-US" sz="2000" spc="0" dirty="0"/>
              <a:t>On July 22, 2022, I went to Colorado Springs, Colorado on personal business. While waiting in a waiting room at Memorial Hospital, I learned on local television that the city had experienced greater than average temperatures on 18 of 21 days on the month. They only had rain on three of those days. </a:t>
            </a:r>
          </a:p>
          <a:p>
            <a:pPr lvl="1"/>
            <a:r>
              <a:rPr lang="en-US" sz="2000" spc="0" dirty="0"/>
              <a:t>Since I had “Rain Machine” on my phone, I started playing it in the waiting room of the Hospital. Within two hours of playing it, the clouds came off the mountain and it started raining heavily.</a:t>
            </a:r>
          </a:p>
        </p:txBody>
      </p:sp>
    </p:spTree>
    <p:extLst>
      <p:ext uri="{BB962C8B-B14F-4D97-AF65-F5344CB8AC3E}">
        <p14:creationId xmlns:p14="http://schemas.microsoft.com/office/powerpoint/2010/main" val="3982003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624ACC0-37CF-17F3-84FC-F823F2C3940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p:txBody>
          <a:bodyPr/>
          <a:lstStyle/>
          <a:p>
            <a:pPr algn="ctr"/>
            <a:r>
              <a:rPr lang="en-US" sz="3600" dirty="0"/>
              <a:t>Bible Music Research</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quarter" idx="10"/>
          </p:nvPr>
        </p:nvSpPr>
        <p:spPr>
          <a:xfrm>
            <a:off x="830263" y="1266824"/>
            <a:ext cx="10932650" cy="5189393"/>
          </a:xfrm>
        </p:spPr>
        <p:txBody>
          <a:bodyPr>
            <a:normAutofit lnSpcReduction="10000"/>
          </a:bodyPr>
          <a:lstStyle/>
          <a:p>
            <a:r>
              <a:rPr lang="en-US" sz="2400" spc="0" dirty="0"/>
              <a:t>In anticipation of a trip to Heavener, Oklahoma later this summer, we did some more experimentation with our Bible Music Project</a:t>
            </a:r>
            <a:r>
              <a:rPr lang="en-US" sz="2000" spc="0" dirty="0"/>
              <a:t>. </a:t>
            </a:r>
          </a:p>
          <a:p>
            <a:pPr lvl="1"/>
            <a:r>
              <a:rPr lang="en-US" sz="2000" spc="0" dirty="0"/>
              <a:t>In a follow-up to the Colorado Springs events, we noticed that the rain system missed Trinidad, Colorado. It is something that we have seen before. Even the late Stephen Hamer, M.S. (Meteorology) could account for the number of times that storm systems bypassed Trinidad, Colorado.</a:t>
            </a:r>
          </a:p>
          <a:p>
            <a:pPr lvl="1"/>
            <a:r>
              <a:rPr lang="en-US" sz="2000" spc="0" dirty="0"/>
              <a:t>This time, we played Zechariah, chapters 13-14 into the air. Within two hours, thunderstorms came over the mountains and continued for much of the night.</a:t>
            </a:r>
          </a:p>
          <a:p>
            <a:pPr lvl="1"/>
            <a:r>
              <a:rPr lang="en-US" sz="2000" spc="0" dirty="0"/>
              <a:t>Continuous thunderstorms are rare in Trinidad, Colorado, as the city is on the Northeast corner of the Great Southwestern Desert of the United States. </a:t>
            </a:r>
          </a:p>
        </p:txBody>
      </p:sp>
    </p:spTree>
    <p:extLst>
      <p:ext uri="{BB962C8B-B14F-4D97-AF65-F5344CB8AC3E}">
        <p14:creationId xmlns:p14="http://schemas.microsoft.com/office/powerpoint/2010/main" val="3707479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F1FC411-6B92-CFF3-E159-CF0DEE95185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p:txBody>
          <a:bodyPr/>
          <a:lstStyle/>
          <a:p>
            <a:pPr algn="ctr"/>
            <a:r>
              <a:rPr lang="en-US" sz="3600" dirty="0" err="1"/>
              <a:t>WhiteStone</a:t>
            </a:r>
            <a:r>
              <a:rPr lang="en-US" sz="3600" dirty="0"/>
              <a:t> Foundation Music Research</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quarter" idx="10"/>
          </p:nvPr>
        </p:nvSpPr>
        <p:spPr>
          <a:xfrm>
            <a:off x="830263" y="1266824"/>
            <a:ext cx="10932650" cy="4805501"/>
          </a:xfrm>
        </p:spPr>
        <p:txBody>
          <a:bodyPr>
            <a:normAutofit fontScale="92500" lnSpcReduction="10000"/>
          </a:bodyPr>
          <a:lstStyle/>
          <a:p>
            <a:r>
              <a:rPr lang="en-US" sz="2400" spc="0" dirty="0"/>
              <a:t>In anticipation of a trip to </a:t>
            </a:r>
            <a:r>
              <a:rPr lang="en-US" sz="2400" spc="0" dirty="0">
                <a:hlinkClick r:id="rId3"/>
              </a:rPr>
              <a:t>Heavener, Oklahoma</a:t>
            </a:r>
            <a:r>
              <a:rPr lang="en-US" sz="2400" spc="0" dirty="0"/>
              <a:t> later this summer, we did some more experimentation with our Bible Music Project</a:t>
            </a:r>
            <a:r>
              <a:rPr lang="en-US" sz="2000" spc="0" dirty="0"/>
              <a:t>. </a:t>
            </a:r>
          </a:p>
          <a:p>
            <a:pPr lvl="1">
              <a:lnSpc>
                <a:spcPct val="100000"/>
              </a:lnSpc>
            </a:pPr>
            <a:r>
              <a:rPr lang="en-US" sz="2000" spc="0" dirty="0">
                <a:hlinkClick r:id="rId4"/>
              </a:rPr>
              <a:t>Bible Music for Isaiah 9:8 – 13:22. MP3 File.</a:t>
            </a:r>
            <a:endParaRPr lang="en-US" sz="2000" spc="0" dirty="0"/>
          </a:p>
          <a:p>
            <a:pPr lvl="1">
              <a:lnSpc>
                <a:spcPct val="100000"/>
              </a:lnSpc>
            </a:pPr>
            <a:r>
              <a:rPr lang="en-US" sz="2000" spc="0" dirty="0">
                <a:hlinkClick r:id="rId5"/>
              </a:rPr>
              <a:t>Bible Music for Zechariah 13-14. MP3 File.</a:t>
            </a:r>
            <a:endParaRPr lang="en-US" sz="2000" spc="0" dirty="0"/>
          </a:p>
          <a:p>
            <a:pPr lvl="1">
              <a:lnSpc>
                <a:spcPct val="100000"/>
              </a:lnSpc>
            </a:pPr>
            <a:r>
              <a:rPr lang="en-US" sz="2000" spc="0" dirty="0">
                <a:hlinkClick r:id="rId6"/>
              </a:rPr>
              <a:t>Bible Music for Zechariah 13-14. FLAC File.</a:t>
            </a:r>
            <a:endParaRPr lang="en-US" sz="2000" spc="0" dirty="0"/>
          </a:p>
          <a:p>
            <a:pPr lvl="1">
              <a:lnSpc>
                <a:spcPct val="100000"/>
              </a:lnSpc>
            </a:pPr>
            <a:r>
              <a:rPr lang="en-US" sz="2000" spc="0" dirty="0"/>
              <a:t>Here is the key verse:</a:t>
            </a:r>
          </a:p>
          <a:p>
            <a:pPr lvl="2">
              <a:lnSpc>
                <a:spcPct val="120000"/>
              </a:lnSpc>
            </a:pPr>
            <a:r>
              <a:rPr lang="en-US" sz="2000" spc="0" dirty="0"/>
              <a:t>In that day there shall be a </a:t>
            </a:r>
            <a:r>
              <a:rPr lang="en-US" sz="2000" u="sng" spc="0" dirty="0"/>
              <a:t>fountain</a:t>
            </a:r>
            <a:r>
              <a:rPr lang="en-US" sz="2000" spc="0" dirty="0"/>
              <a:t> opened to the house of David and to the inhabitants of Jerusalem for sin and for uncleanness. (Zechariah 13:1)</a:t>
            </a:r>
          </a:p>
          <a:p>
            <a:pPr lvl="1">
              <a:lnSpc>
                <a:spcPct val="120000"/>
              </a:lnSpc>
            </a:pPr>
            <a:r>
              <a:rPr lang="en-US" sz="2000" spc="0" dirty="0"/>
              <a:t>We are getting ready to post additional scriptures. If some of you have suggestions for scriptures to render into music, let us know. </a:t>
            </a:r>
            <a:r>
              <a:rPr lang="en-US" sz="2000" spc="0" dirty="0">
                <a:hlinkClick r:id="rId7"/>
              </a:rPr>
              <a:t>tom.mack@whitestonefoundation.org</a:t>
            </a:r>
            <a:r>
              <a:rPr lang="en-US" sz="2000" spc="0" dirty="0"/>
              <a:t>. </a:t>
            </a:r>
            <a:endParaRPr lang="en-US" sz="2000" dirty="0"/>
          </a:p>
        </p:txBody>
      </p:sp>
    </p:spTree>
    <p:extLst>
      <p:ext uri="{BB962C8B-B14F-4D97-AF65-F5344CB8AC3E}">
        <p14:creationId xmlns:p14="http://schemas.microsoft.com/office/powerpoint/2010/main" val="2679722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ADC3C4-15DC-49E5-26E4-0CA63D8DDE6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016001" y="381000"/>
            <a:ext cx="3398981" cy="1355436"/>
          </a:xfrm>
        </p:spPr>
        <p:txBody>
          <a:bodyPr anchor="ctr">
            <a:normAutofit/>
          </a:bodyPr>
          <a:lstStyle/>
          <a:p>
            <a:pPr algn="ctr"/>
            <a:r>
              <a:rPr lang="en-US" sz="4000" dirty="0"/>
              <a:t>Creeping Socialism</a:t>
            </a:r>
          </a:p>
        </p:txBody>
      </p:sp>
      <p:pic>
        <p:nvPicPr>
          <p:cNvPr id="3" name="Picture 2">
            <a:extLst>
              <a:ext uri="{FF2B5EF4-FFF2-40B4-BE49-F238E27FC236}">
                <a16:creationId xmlns:a16="http://schemas.microsoft.com/office/drawing/2014/main" id="{EAAEB3C1-2F8D-33D7-56AA-5F194D3BB0FD}"/>
              </a:ext>
            </a:extLst>
          </p:cNvPr>
          <p:cNvPicPr>
            <a:picLocks noChangeAspect="1"/>
          </p:cNvPicPr>
          <p:nvPr/>
        </p:nvPicPr>
        <p:blipFill>
          <a:blip r:embed="rId3"/>
          <a:stretch>
            <a:fillRect/>
          </a:stretch>
        </p:blipFill>
        <p:spPr>
          <a:xfrm>
            <a:off x="5451582" y="0"/>
            <a:ext cx="6740418" cy="6804207"/>
          </a:xfrm>
          <a:prstGeom prst="rect">
            <a:avLst/>
          </a:prstGeom>
        </p:spPr>
      </p:pic>
    </p:spTree>
    <p:extLst>
      <p:ext uri="{BB962C8B-B14F-4D97-AF65-F5344CB8AC3E}">
        <p14:creationId xmlns:p14="http://schemas.microsoft.com/office/powerpoint/2010/main" val="7283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CA82AF8-1DD3-D646-6135-B54EB20F000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a:xfrm>
            <a:off x="550863" y="549275"/>
            <a:ext cx="11017188" cy="809008"/>
          </a:xfrm>
        </p:spPr>
        <p:txBody>
          <a:bodyPr anchor="ctr">
            <a:normAutofit/>
          </a:bodyPr>
          <a:lstStyle/>
          <a:p>
            <a:pPr algn="ctr"/>
            <a:r>
              <a:rPr lang="en-US" sz="3600" dirty="0"/>
              <a:t>Presidential Drama in the USA</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half" idx="1"/>
          </p:nvPr>
        </p:nvSpPr>
        <p:spPr>
          <a:xfrm>
            <a:off x="363984" y="1580225"/>
            <a:ext cx="5491871" cy="4728500"/>
          </a:xfrm>
        </p:spPr>
        <p:txBody>
          <a:bodyPr>
            <a:normAutofit lnSpcReduction="10000"/>
          </a:bodyPr>
          <a:lstStyle/>
          <a:p>
            <a:pPr>
              <a:lnSpc>
                <a:spcPct val="120000"/>
              </a:lnSpc>
            </a:pPr>
            <a:r>
              <a:rPr lang="en-US" sz="2400" spc="-40" dirty="0"/>
              <a:t>Joe Biden has suddenly acquired COVID-19 again for the third time!</a:t>
            </a:r>
          </a:p>
          <a:p>
            <a:pPr lvl="1">
              <a:lnSpc>
                <a:spcPct val="120000"/>
              </a:lnSpc>
            </a:pPr>
            <a:r>
              <a:rPr lang="en-US" sz="1800" spc="-40" dirty="0"/>
              <a:t>He was allegedly “vaccinated” and has had two “boosters.”</a:t>
            </a:r>
          </a:p>
          <a:p>
            <a:pPr lvl="1">
              <a:lnSpc>
                <a:spcPct val="120000"/>
              </a:lnSpc>
            </a:pPr>
            <a:r>
              <a:rPr lang="en-US" sz="1800" spc="-40" dirty="0"/>
              <a:t>Some analysts are suggesting that this is a way to keep him “out of circulation” for two </a:t>
            </a:r>
            <a:r>
              <a:rPr lang="en-US" sz="1800" spc="-40"/>
              <a:t>or three weeks</a:t>
            </a:r>
            <a:r>
              <a:rPr lang="en-US" sz="1800" spc="-40" dirty="0"/>
              <a:t>.</a:t>
            </a:r>
          </a:p>
          <a:p>
            <a:pPr lvl="1">
              <a:lnSpc>
                <a:spcPct val="120000"/>
              </a:lnSpc>
            </a:pPr>
            <a:r>
              <a:rPr lang="en-US" sz="1800" spc="-40" dirty="0"/>
              <a:t>Why is he getting </a:t>
            </a:r>
            <a:r>
              <a:rPr lang="en-US" sz="1800" i="1" spc="-40" dirty="0" err="1"/>
              <a:t>Paxlovid</a:t>
            </a:r>
            <a:r>
              <a:rPr lang="en-US" sz="1800" i="1" spc="-40" dirty="0"/>
              <a:t>,</a:t>
            </a:r>
            <a:r>
              <a:rPr lang="en-US" sz="1800" spc="-40" dirty="0"/>
              <a:t> a pill form “antiviral” (the brand name for the drug, which is made up of two generic medications—</a:t>
            </a:r>
            <a:r>
              <a:rPr lang="en-US" sz="1800" i="1" spc="-40" dirty="0" err="1"/>
              <a:t>nirmatrelvir</a:t>
            </a:r>
            <a:r>
              <a:rPr lang="en-US" sz="1800" spc="-40" dirty="0"/>
              <a:t> and </a:t>
            </a:r>
            <a:r>
              <a:rPr lang="en-US" sz="1800" i="1" spc="-40" dirty="0"/>
              <a:t>ritonavir</a:t>
            </a:r>
            <a:r>
              <a:rPr lang="en-US" sz="1800" spc="-40" dirty="0"/>
              <a:t>) instead of Remdesivir?</a:t>
            </a:r>
          </a:p>
          <a:p>
            <a:pPr>
              <a:lnSpc>
                <a:spcPct val="120000"/>
              </a:lnSpc>
            </a:pPr>
            <a:endParaRPr lang="en-US" sz="1800" spc="-40" dirty="0"/>
          </a:p>
        </p:txBody>
      </p:sp>
      <p:pic>
        <p:nvPicPr>
          <p:cNvPr id="5" name="Picture 4">
            <a:extLst>
              <a:ext uri="{FF2B5EF4-FFF2-40B4-BE49-F238E27FC236}">
                <a16:creationId xmlns:a16="http://schemas.microsoft.com/office/drawing/2014/main" id="{CA69A513-02B6-48A3-4F98-5462F75A8ADA}"/>
              </a:ext>
            </a:extLst>
          </p:cNvPr>
          <p:cNvPicPr>
            <a:picLocks noChangeAspect="1"/>
          </p:cNvPicPr>
          <p:nvPr/>
        </p:nvPicPr>
        <p:blipFill>
          <a:blip r:embed="rId3"/>
          <a:stretch>
            <a:fillRect/>
          </a:stretch>
        </p:blipFill>
        <p:spPr>
          <a:xfrm>
            <a:off x="5915069" y="1580224"/>
            <a:ext cx="6110677" cy="4201739"/>
          </a:xfrm>
          <a:prstGeom prst="rect">
            <a:avLst/>
          </a:prstGeom>
        </p:spPr>
      </p:pic>
    </p:spTree>
    <p:extLst>
      <p:ext uri="{BB962C8B-B14F-4D97-AF65-F5344CB8AC3E}">
        <p14:creationId xmlns:p14="http://schemas.microsoft.com/office/powerpoint/2010/main" val="4067845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14EAFD9-1FBF-AA3F-D986-8A80A756388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280C0B5-39F3-F716-6226-C36C1443B5E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D9DCF2F-1449-75B4-5908-346CDD4A8DE6}"/>
              </a:ext>
            </a:extLst>
          </p:cNvPr>
          <p:cNvPicPr>
            <a:picLocks noGrp="1" noChangeAspect="1"/>
          </p:cNvPicPr>
          <p:nvPr>
            <p:ph sz="quarter" idx="10"/>
          </p:nvPr>
        </p:nvPicPr>
        <p:blipFill>
          <a:blip r:embed="rId3"/>
          <a:stretch>
            <a:fillRect/>
          </a:stretch>
        </p:blipFill>
        <p:spPr>
          <a:xfrm>
            <a:off x="-36910" y="0"/>
            <a:ext cx="12228910" cy="6858000"/>
          </a:xfrm>
          <a:prstGeom prst="rect">
            <a:avLst/>
          </a:prstGeom>
        </p:spPr>
      </p:pic>
    </p:spTree>
    <p:extLst>
      <p:ext uri="{BB962C8B-B14F-4D97-AF65-F5344CB8AC3E}">
        <p14:creationId xmlns:p14="http://schemas.microsoft.com/office/powerpoint/2010/main" val="4278906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6F997FB-67A1-D206-3C6C-10CAC7958F6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C672F3D4-342E-77CB-AFDA-F7922472C7F7}"/>
              </a:ext>
            </a:extLst>
          </p:cNvPr>
          <p:cNvSpPr>
            <a:spLocks noGrp="1"/>
          </p:cNvSpPr>
          <p:nvPr>
            <p:ph type="body" idx="13"/>
          </p:nvPr>
        </p:nvSpPr>
        <p:spPr/>
        <p:txBody>
          <a:bodyPr/>
          <a:lstStyle/>
          <a:p>
            <a:r>
              <a:rPr lang="en-US" dirty="0"/>
              <a:t>Part III</a:t>
            </a:r>
          </a:p>
        </p:txBody>
      </p:sp>
      <p:sp>
        <p:nvSpPr>
          <p:cNvPr id="4" name="Title 3">
            <a:extLst>
              <a:ext uri="{FF2B5EF4-FFF2-40B4-BE49-F238E27FC236}">
                <a16:creationId xmlns:a16="http://schemas.microsoft.com/office/drawing/2014/main" id="{C22B8CC3-CA47-6853-ECFA-F12C98237BCA}"/>
              </a:ext>
            </a:extLst>
          </p:cNvPr>
          <p:cNvSpPr>
            <a:spLocks noGrp="1"/>
          </p:cNvSpPr>
          <p:nvPr>
            <p:ph type="title"/>
          </p:nvPr>
        </p:nvSpPr>
        <p:spPr>
          <a:xfrm>
            <a:off x="838199" y="2373294"/>
            <a:ext cx="8882849" cy="1927810"/>
          </a:xfrm>
        </p:spPr>
        <p:txBody>
          <a:bodyPr/>
          <a:lstStyle/>
          <a:p>
            <a:r>
              <a:rPr lang="en-US" dirty="0"/>
              <a:t>Inflation</a:t>
            </a:r>
          </a:p>
        </p:txBody>
      </p:sp>
    </p:spTree>
    <p:extLst>
      <p:ext uri="{BB962C8B-B14F-4D97-AF65-F5344CB8AC3E}">
        <p14:creationId xmlns:p14="http://schemas.microsoft.com/office/powerpoint/2010/main" val="211860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0F8ABB8-6E84-D6E9-908A-AAF1C31855B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524001" y="381000"/>
            <a:ext cx="9829798" cy="693198"/>
          </a:xfrm>
        </p:spPr>
        <p:txBody>
          <a:bodyPr anchor="ctr">
            <a:normAutofit fontScale="90000"/>
          </a:bodyPr>
          <a:lstStyle/>
          <a:p>
            <a:pPr algn="ctr"/>
            <a:r>
              <a:rPr lang="en-US" sz="4000" dirty="0"/>
              <a:t>Post World War II Economy</a:t>
            </a:r>
          </a:p>
        </p:txBody>
      </p:sp>
      <p:sp>
        <p:nvSpPr>
          <p:cNvPr id="14" name="Content Placeholder 13"/>
          <p:cNvSpPr>
            <a:spLocks noGrp="1"/>
          </p:cNvSpPr>
          <p:nvPr>
            <p:ph sz="half" idx="1"/>
          </p:nvPr>
        </p:nvSpPr>
        <p:spPr>
          <a:xfrm>
            <a:off x="807868" y="1182624"/>
            <a:ext cx="10820400" cy="5294376"/>
          </a:xfrm>
        </p:spPr>
        <p:txBody>
          <a:bodyPr anchor="t">
            <a:normAutofit fontScale="92500"/>
          </a:bodyPr>
          <a:lstStyle/>
          <a:p>
            <a:r>
              <a:rPr lang="en-US" sz="2400" dirty="0"/>
              <a:t>During a War Economy, industries are geared up to support their nation’s war effort. We saw that in World War II and World War I.</a:t>
            </a:r>
          </a:p>
          <a:p>
            <a:pPr lvl="1"/>
            <a:r>
              <a:rPr lang="en-US" sz="1800" dirty="0"/>
              <a:t>After the War, the European economies were devastated due to all the bombing on both sides. Many industries needed to be rebuilt.</a:t>
            </a:r>
          </a:p>
          <a:p>
            <a:pPr lvl="1"/>
            <a:r>
              <a:rPr lang="en-US" sz="1800" dirty="0"/>
              <a:t>The United States developed The Marshall Plan to rebuild a devastated Western Europe, feeling it was in the best interest of the United States to build up its allies. The only damage the United States sustained was a couple of forest fires caused by Japanese balloons. Therefore, its industries could re-gear back to civilian operations to help with the building effort.</a:t>
            </a:r>
          </a:p>
          <a:p>
            <a:pPr lvl="1"/>
            <a:r>
              <a:rPr lang="en-US" sz="1800" dirty="0"/>
              <a:t>The Marshall Plan was designed to suppress the potential of a Nazi Party resurrection in the coming decades.</a:t>
            </a:r>
          </a:p>
        </p:txBody>
      </p:sp>
    </p:spTree>
    <p:extLst>
      <p:ext uri="{BB962C8B-B14F-4D97-AF65-F5344CB8AC3E}">
        <p14:creationId xmlns:p14="http://schemas.microsoft.com/office/powerpoint/2010/main" val="168233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07900C6-698C-BF6A-1854-B4F7FCEA51A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524001" y="381000"/>
            <a:ext cx="9829798" cy="693198"/>
          </a:xfrm>
        </p:spPr>
        <p:txBody>
          <a:bodyPr anchor="ctr">
            <a:normAutofit fontScale="90000"/>
          </a:bodyPr>
          <a:lstStyle/>
          <a:p>
            <a:pPr algn="ctr"/>
            <a:r>
              <a:rPr lang="en-US" sz="4000" dirty="0"/>
              <a:t>Post World War II Economy</a:t>
            </a:r>
          </a:p>
        </p:txBody>
      </p:sp>
      <p:sp>
        <p:nvSpPr>
          <p:cNvPr id="14" name="Content Placeholder 13"/>
          <p:cNvSpPr>
            <a:spLocks noGrp="1"/>
          </p:cNvSpPr>
          <p:nvPr>
            <p:ph sz="half" idx="1"/>
          </p:nvPr>
        </p:nvSpPr>
        <p:spPr>
          <a:xfrm>
            <a:off x="514905" y="1182624"/>
            <a:ext cx="11265763" cy="5294376"/>
          </a:xfrm>
        </p:spPr>
        <p:txBody>
          <a:bodyPr anchor="t">
            <a:normAutofit/>
          </a:bodyPr>
          <a:lstStyle/>
          <a:p>
            <a:r>
              <a:rPr lang="en-US" sz="2800" dirty="0"/>
              <a:t>During a War Economy, industries are geared up to support their nation’s war effort. We saw that in World War II and World War I.</a:t>
            </a:r>
          </a:p>
          <a:p>
            <a:pPr lvl="1"/>
            <a:r>
              <a:rPr lang="en-US" sz="1800" dirty="0"/>
              <a:t>The War still weakened Western Economies so that Belgium, Great Britain, France, The Netherlands, and even the United States lost most of their colonies around the world.</a:t>
            </a:r>
          </a:p>
          <a:p>
            <a:pPr lvl="1"/>
            <a:r>
              <a:rPr lang="en-US" sz="1800" dirty="0"/>
              <a:t>By the late 1960s European countries were turning into socialist governments causing their money supplies to exceed faster than their growth in the value of goods and services. This was causing inflation in Western currencies.</a:t>
            </a:r>
          </a:p>
        </p:txBody>
      </p:sp>
    </p:spTree>
    <p:extLst>
      <p:ext uri="{BB962C8B-B14F-4D97-AF65-F5344CB8AC3E}">
        <p14:creationId xmlns:p14="http://schemas.microsoft.com/office/powerpoint/2010/main" val="357079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0B91DCA-F643-5D41-9941-5B71E907F0F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524001" y="381000"/>
            <a:ext cx="9829798" cy="693198"/>
          </a:xfrm>
        </p:spPr>
        <p:txBody>
          <a:bodyPr anchor="ctr">
            <a:normAutofit fontScale="90000"/>
          </a:bodyPr>
          <a:lstStyle/>
          <a:p>
            <a:pPr algn="ctr"/>
            <a:r>
              <a:rPr lang="en-US" sz="4000" dirty="0"/>
              <a:t>Post World War II Economy</a:t>
            </a:r>
          </a:p>
        </p:txBody>
      </p:sp>
      <p:sp>
        <p:nvSpPr>
          <p:cNvPr id="14" name="Content Placeholder 13"/>
          <p:cNvSpPr>
            <a:spLocks noGrp="1"/>
          </p:cNvSpPr>
          <p:nvPr>
            <p:ph sz="half" idx="1"/>
          </p:nvPr>
        </p:nvSpPr>
        <p:spPr>
          <a:xfrm>
            <a:off x="514905" y="1182624"/>
            <a:ext cx="11265763" cy="5294376"/>
          </a:xfrm>
        </p:spPr>
        <p:txBody>
          <a:bodyPr anchor="t">
            <a:normAutofit/>
          </a:bodyPr>
          <a:lstStyle/>
          <a:p>
            <a:r>
              <a:rPr lang="en-US" sz="2800" dirty="0"/>
              <a:t>One Fact Needs to be Made Clear:</a:t>
            </a:r>
          </a:p>
          <a:p>
            <a:pPr lvl="1"/>
            <a:r>
              <a:rPr lang="en-US" sz="2400" dirty="0"/>
              <a:t>When Nazi Germany surrendered, it was only the German Army that surrendered, the German Navy, the Luftwaffe, the Nazi Party and the Schutzstaffel SS DID NOT Surrender.</a:t>
            </a:r>
          </a:p>
          <a:p>
            <a:pPr lvl="2"/>
            <a:r>
              <a:rPr lang="en-US" sz="2000" dirty="0"/>
              <a:t>Many Nazis including Hitler, went to South America to re-establish Nazi Germany and expand their influence in the world.</a:t>
            </a:r>
          </a:p>
          <a:p>
            <a:pPr lvl="2"/>
            <a:r>
              <a:rPr lang="en-US" sz="2000" dirty="0"/>
              <a:t>Some Nazi “scientists” were admitted to the United States, Great Britain, and Russia. They did not renounce their beliefs.</a:t>
            </a:r>
          </a:p>
        </p:txBody>
      </p:sp>
    </p:spTree>
    <p:extLst>
      <p:ext uri="{BB962C8B-B14F-4D97-AF65-F5344CB8AC3E}">
        <p14:creationId xmlns:p14="http://schemas.microsoft.com/office/powerpoint/2010/main" val="392218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CE97C88-BE5A-D9B9-ED6E-ACD253184BE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479395" y="381000"/>
            <a:ext cx="7998780" cy="861874"/>
          </a:xfrm>
        </p:spPr>
        <p:txBody>
          <a:bodyPr anchor="ctr">
            <a:normAutofit/>
          </a:bodyPr>
          <a:lstStyle/>
          <a:p>
            <a:pPr algn="ctr"/>
            <a:r>
              <a:rPr lang="en-US" sz="3600" dirty="0"/>
              <a:t>Post World War II Economy</a:t>
            </a:r>
          </a:p>
        </p:txBody>
      </p:sp>
      <p:sp>
        <p:nvSpPr>
          <p:cNvPr id="14" name="Content Placeholder 13"/>
          <p:cNvSpPr>
            <a:spLocks noGrp="1"/>
          </p:cNvSpPr>
          <p:nvPr>
            <p:ph sz="half" idx="1"/>
          </p:nvPr>
        </p:nvSpPr>
        <p:spPr>
          <a:xfrm>
            <a:off x="656947" y="1455938"/>
            <a:ext cx="7821227" cy="4716262"/>
          </a:xfrm>
        </p:spPr>
        <p:txBody>
          <a:bodyPr>
            <a:normAutofit fontScale="92500"/>
          </a:bodyPr>
          <a:lstStyle/>
          <a:p>
            <a:r>
              <a:rPr lang="en-US" sz="2200" dirty="0"/>
              <a:t>Great Britain was devastated by German bombing and missile attacks. The Marshall Plan did not help them, as President Truman felt they already owed the United States a lot of money via lend-lease without them adding to it. </a:t>
            </a:r>
          </a:p>
          <a:p>
            <a:r>
              <a:rPr lang="en-US" sz="2200" dirty="0"/>
              <a:t>Prime Minister Clement Atlee did not help Great Britain’s bankrupt status. He started the:</a:t>
            </a:r>
          </a:p>
          <a:p>
            <a:pPr lvl="1">
              <a:lnSpc>
                <a:spcPct val="100000"/>
              </a:lnSpc>
            </a:pPr>
            <a:r>
              <a:rPr lang="en-US" sz="2200" dirty="0"/>
              <a:t>National Health Service (Socialized Medicine)</a:t>
            </a:r>
          </a:p>
          <a:p>
            <a:pPr lvl="1">
              <a:lnSpc>
                <a:spcPct val="100000"/>
              </a:lnSpc>
            </a:pPr>
            <a:r>
              <a:rPr lang="en-US" sz="2200" dirty="0"/>
              <a:t>British Welfare State</a:t>
            </a:r>
          </a:p>
        </p:txBody>
      </p:sp>
      <p:pic>
        <p:nvPicPr>
          <p:cNvPr id="2" name="Picture 1">
            <a:extLst>
              <a:ext uri="{FF2B5EF4-FFF2-40B4-BE49-F238E27FC236}">
                <a16:creationId xmlns:a16="http://schemas.microsoft.com/office/drawing/2014/main" id="{EAF4CE83-9136-37D6-061E-F5E0BD0AD3E4}"/>
              </a:ext>
            </a:extLst>
          </p:cNvPr>
          <p:cNvPicPr>
            <a:picLocks noChangeAspect="1"/>
          </p:cNvPicPr>
          <p:nvPr/>
        </p:nvPicPr>
        <p:blipFill rotWithShape="1">
          <a:blip r:embed="rId3"/>
          <a:srcRect l="17261" r="17261" b="37842"/>
          <a:stretch/>
        </p:blipFill>
        <p:spPr>
          <a:xfrm>
            <a:off x="8794626" y="845598"/>
            <a:ext cx="2095501" cy="2791938"/>
          </a:xfrm>
          <a:prstGeom prst="rect">
            <a:avLst/>
          </a:prstGeom>
          <a:noFill/>
        </p:spPr>
      </p:pic>
      <p:pic>
        <p:nvPicPr>
          <p:cNvPr id="3" name="Picture 2">
            <a:extLst>
              <a:ext uri="{FF2B5EF4-FFF2-40B4-BE49-F238E27FC236}">
                <a16:creationId xmlns:a16="http://schemas.microsoft.com/office/drawing/2014/main" id="{4D0605E6-8E96-A7A9-9F55-681B6495A78E}"/>
              </a:ext>
            </a:extLst>
          </p:cNvPr>
          <p:cNvPicPr>
            <a:picLocks noChangeAspect="1"/>
          </p:cNvPicPr>
          <p:nvPr/>
        </p:nvPicPr>
        <p:blipFill>
          <a:blip r:embed="rId4"/>
          <a:stretch>
            <a:fillRect/>
          </a:stretch>
        </p:blipFill>
        <p:spPr>
          <a:xfrm>
            <a:off x="8794627" y="3772315"/>
            <a:ext cx="2095500" cy="2828925"/>
          </a:xfrm>
          <a:prstGeom prst="rect">
            <a:avLst/>
          </a:prstGeom>
        </p:spPr>
      </p:pic>
    </p:spTree>
    <p:extLst>
      <p:ext uri="{BB962C8B-B14F-4D97-AF65-F5344CB8AC3E}">
        <p14:creationId xmlns:p14="http://schemas.microsoft.com/office/powerpoint/2010/main" val="372284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D3E6285-5E7A-2946-5361-5C290E72106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479395" y="381000"/>
            <a:ext cx="7998780" cy="861874"/>
          </a:xfrm>
        </p:spPr>
        <p:txBody>
          <a:bodyPr anchor="ctr">
            <a:normAutofit/>
          </a:bodyPr>
          <a:lstStyle/>
          <a:p>
            <a:pPr algn="ctr"/>
            <a:r>
              <a:rPr lang="en-US" sz="3600" dirty="0"/>
              <a:t>Post World War II Economy</a:t>
            </a:r>
          </a:p>
        </p:txBody>
      </p:sp>
      <p:sp>
        <p:nvSpPr>
          <p:cNvPr id="14" name="Content Placeholder 13"/>
          <p:cNvSpPr>
            <a:spLocks noGrp="1"/>
          </p:cNvSpPr>
          <p:nvPr>
            <p:ph sz="half" idx="1"/>
          </p:nvPr>
        </p:nvSpPr>
        <p:spPr>
          <a:xfrm>
            <a:off x="656947" y="1455938"/>
            <a:ext cx="7821227" cy="4716262"/>
          </a:xfrm>
        </p:spPr>
        <p:txBody>
          <a:bodyPr>
            <a:normAutofit fontScale="92500" lnSpcReduction="20000"/>
          </a:bodyPr>
          <a:lstStyle/>
          <a:p>
            <a:r>
              <a:rPr lang="en-US" sz="2200" dirty="0"/>
              <a:t>Great Britain hoped to retain their colonies around the world in the hope it would finance their socialism at home.</a:t>
            </a:r>
          </a:p>
          <a:p>
            <a:pPr lvl="1"/>
            <a:r>
              <a:rPr lang="en-US" sz="2000" dirty="0"/>
              <a:t>Unfortunately, they lost much of their military power, making it a lot harder to maintain their colonies. In 1948, the sun set on the British Empire for the first time in centuries.</a:t>
            </a:r>
          </a:p>
          <a:p>
            <a:pPr lvl="1"/>
            <a:r>
              <a:rPr lang="en-US" sz="2000" dirty="0"/>
              <a:t>They asked the United States for help, but we had our own problems. The Truman Administration was not very popular and barely won the 1948 election. He did not run in 1952.</a:t>
            </a:r>
          </a:p>
        </p:txBody>
      </p:sp>
      <p:pic>
        <p:nvPicPr>
          <p:cNvPr id="2" name="Picture 1">
            <a:extLst>
              <a:ext uri="{FF2B5EF4-FFF2-40B4-BE49-F238E27FC236}">
                <a16:creationId xmlns:a16="http://schemas.microsoft.com/office/drawing/2014/main" id="{EAF4CE83-9136-37D6-061E-F5E0BD0AD3E4}"/>
              </a:ext>
            </a:extLst>
          </p:cNvPr>
          <p:cNvPicPr>
            <a:picLocks noChangeAspect="1"/>
          </p:cNvPicPr>
          <p:nvPr/>
        </p:nvPicPr>
        <p:blipFill rotWithShape="1">
          <a:blip r:embed="rId3"/>
          <a:srcRect l="17261" r="17261" b="37842"/>
          <a:stretch/>
        </p:blipFill>
        <p:spPr>
          <a:xfrm>
            <a:off x="8794626" y="845598"/>
            <a:ext cx="2095501" cy="2791938"/>
          </a:xfrm>
          <a:prstGeom prst="rect">
            <a:avLst/>
          </a:prstGeom>
          <a:noFill/>
        </p:spPr>
      </p:pic>
      <p:pic>
        <p:nvPicPr>
          <p:cNvPr id="3" name="Picture 2">
            <a:extLst>
              <a:ext uri="{FF2B5EF4-FFF2-40B4-BE49-F238E27FC236}">
                <a16:creationId xmlns:a16="http://schemas.microsoft.com/office/drawing/2014/main" id="{4D0605E6-8E96-A7A9-9F55-681B6495A78E}"/>
              </a:ext>
            </a:extLst>
          </p:cNvPr>
          <p:cNvPicPr>
            <a:picLocks noChangeAspect="1"/>
          </p:cNvPicPr>
          <p:nvPr/>
        </p:nvPicPr>
        <p:blipFill>
          <a:blip r:embed="rId4"/>
          <a:stretch>
            <a:fillRect/>
          </a:stretch>
        </p:blipFill>
        <p:spPr>
          <a:xfrm>
            <a:off x="8794627" y="3772315"/>
            <a:ext cx="2095500" cy="2828925"/>
          </a:xfrm>
          <a:prstGeom prst="rect">
            <a:avLst/>
          </a:prstGeom>
        </p:spPr>
      </p:pic>
    </p:spTree>
    <p:extLst>
      <p:ext uri="{BB962C8B-B14F-4D97-AF65-F5344CB8AC3E}">
        <p14:creationId xmlns:p14="http://schemas.microsoft.com/office/powerpoint/2010/main" val="88368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6E8219C-8EC0-2FA5-B618-9DC1C5595C3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524001" y="381000"/>
            <a:ext cx="9829798" cy="1219200"/>
          </a:xfrm>
        </p:spPr>
        <p:txBody>
          <a:bodyPr anchor="ctr">
            <a:normAutofit/>
          </a:bodyPr>
          <a:lstStyle/>
          <a:p>
            <a:pPr algn="ctr"/>
            <a:r>
              <a:rPr lang="en-US" sz="3600" dirty="0"/>
              <a:t>Post World War II Economy</a:t>
            </a:r>
          </a:p>
        </p:txBody>
      </p:sp>
      <p:sp>
        <p:nvSpPr>
          <p:cNvPr id="14" name="Content Placeholder 13"/>
          <p:cNvSpPr>
            <a:spLocks noGrp="1"/>
          </p:cNvSpPr>
          <p:nvPr>
            <p:ph sz="half" idx="1"/>
          </p:nvPr>
        </p:nvSpPr>
        <p:spPr>
          <a:xfrm>
            <a:off x="932155" y="1500326"/>
            <a:ext cx="6992645" cy="4976674"/>
          </a:xfrm>
        </p:spPr>
        <p:txBody>
          <a:bodyPr anchor="t">
            <a:normAutofit/>
          </a:bodyPr>
          <a:lstStyle/>
          <a:p>
            <a:r>
              <a:rPr lang="en-US" dirty="0"/>
              <a:t>When Winston Churchill returned to 10 Downing Street to be Prime Minister, he was besought with foreign affairs problems, which worsened when Anthony Eden, his foreign secretary got sick and could not perform his duties adequately for about a year.</a:t>
            </a:r>
          </a:p>
          <a:p>
            <a:r>
              <a:rPr lang="en-US" dirty="0"/>
              <a:t>However, when Eden became Prime Minister, he was ineffective. He failed to understand that the United States was not interested in supporting traditional British imperialism. He and John Foster Dulles (U.S. Secretary of State in the Eisenhower Administration) did not get along.</a:t>
            </a:r>
          </a:p>
          <a:p>
            <a:r>
              <a:rPr lang="en-US" dirty="0"/>
              <a:t>To understand British politics, a British mini-series called </a:t>
            </a:r>
            <a:r>
              <a:rPr lang="en-US" i="1" dirty="0"/>
              <a:t>House of Cards</a:t>
            </a:r>
            <a:r>
              <a:rPr lang="en-US" dirty="0"/>
              <a:t> does a good job of explaining the process.</a:t>
            </a:r>
          </a:p>
        </p:txBody>
      </p:sp>
      <p:pic>
        <p:nvPicPr>
          <p:cNvPr id="2" name="Picture 1">
            <a:extLst>
              <a:ext uri="{FF2B5EF4-FFF2-40B4-BE49-F238E27FC236}">
                <a16:creationId xmlns:a16="http://schemas.microsoft.com/office/drawing/2014/main" id="{84E9BF1A-1021-5F4A-774A-D0C70587F6C5}"/>
              </a:ext>
            </a:extLst>
          </p:cNvPr>
          <p:cNvPicPr>
            <a:picLocks noChangeAspect="1"/>
          </p:cNvPicPr>
          <p:nvPr/>
        </p:nvPicPr>
        <p:blipFill>
          <a:blip r:embed="rId3"/>
          <a:stretch>
            <a:fillRect/>
          </a:stretch>
        </p:blipFill>
        <p:spPr>
          <a:xfrm>
            <a:off x="10134600" y="1600199"/>
            <a:ext cx="1716278" cy="2219325"/>
          </a:xfrm>
          <a:prstGeom prst="rect">
            <a:avLst/>
          </a:prstGeom>
        </p:spPr>
      </p:pic>
      <p:pic>
        <p:nvPicPr>
          <p:cNvPr id="3" name="Picture 2">
            <a:extLst>
              <a:ext uri="{FF2B5EF4-FFF2-40B4-BE49-F238E27FC236}">
                <a16:creationId xmlns:a16="http://schemas.microsoft.com/office/drawing/2014/main" id="{90F620F2-DF70-8B97-A4A4-C5EE9834BC86}"/>
              </a:ext>
            </a:extLst>
          </p:cNvPr>
          <p:cNvPicPr>
            <a:picLocks noChangeAspect="1"/>
          </p:cNvPicPr>
          <p:nvPr/>
        </p:nvPicPr>
        <p:blipFill>
          <a:blip r:embed="rId4"/>
          <a:stretch>
            <a:fillRect/>
          </a:stretch>
        </p:blipFill>
        <p:spPr>
          <a:xfrm>
            <a:off x="8075390" y="1600200"/>
            <a:ext cx="1908620" cy="2219325"/>
          </a:xfrm>
          <a:prstGeom prst="rect">
            <a:avLst/>
          </a:prstGeom>
        </p:spPr>
      </p:pic>
      <p:pic>
        <p:nvPicPr>
          <p:cNvPr id="4" name="Picture 3">
            <a:extLst>
              <a:ext uri="{FF2B5EF4-FFF2-40B4-BE49-F238E27FC236}">
                <a16:creationId xmlns:a16="http://schemas.microsoft.com/office/drawing/2014/main" id="{8E299775-783C-79C3-DD03-565E1385637B}"/>
              </a:ext>
            </a:extLst>
          </p:cNvPr>
          <p:cNvPicPr>
            <a:picLocks noChangeAspect="1"/>
          </p:cNvPicPr>
          <p:nvPr/>
        </p:nvPicPr>
        <p:blipFill>
          <a:blip r:embed="rId5"/>
          <a:stretch>
            <a:fillRect/>
          </a:stretch>
        </p:blipFill>
        <p:spPr>
          <a:xfrm>
            <a:off x="10134600" y="4058413"/>
            <a:ext cx="1919021" cy="2398776"/>
          </a:xfrm>
          <a:prstGeom prst="rect">
            <a:avLst/>
          </a:prstGeom>
        </p:spPr>
      </p:pic>
      <p:pic>
        <p:nvPicPr>
          <p:cNvPr id="5" name="Picture 4">
            <a:extLst>
              <a:ext uri="{FF2B5EF4-FFF2-40B4-BE49-F238E27FC236}">
                <a16:creationId xmlns:a16="http://schemas.microsoft.com/office/drawing/2014/main" id="{67B9354F-F46F-6331-7F9E-B82694BBBCD2}"/>
              </a:ext>
            </a:extLst>
          </p:cNvPr>
          <p:cNvPicPr>
            <a:picLocks noChangeAspect="1"/>
          </p:cNvPicPr>
          <p:nvPr/>
        </p:nvPicPr>
        <p:blipFill>
          <a:blip r:embed="rId6"/>
          <a:stretch>
            <a:fillRect/>
          </a:stretch>
        </p:blipFill>
        <p:spPr>
          <a:xfrm>
            <a:off x="8199311" y="4079220"/>
            <a:ext cx="1660778" cy="2397780"/>
          </a:xfrm>
          <a:prstGeom prst="rect">
            <a:avLst/>
          </a:prstGeom>
        </p:spPr>
      </p:pic>
    </p:spTree>
    <p:extLst>
      <p:ext uri="{BB962C8B-B14F-4D97-AF65-F5344CB8AC3E}">
        <p14:creationId xmlns:p14="http://schemas.microsoft.com/office/powerpoint/2010/main" val="195511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FE7FB4A-451D-C556-CD56-2568EB8306C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1960 Recession</a:t>
            </a:r>
          </a:p>
        </p:txBody>
      </p:sp>
      <p:sp>
        <p:nvSpPr>
          <p:cNvPr id="14" name="Content Placeholder 13"/>
          <p:cNvSpPr>
            <a:spLocks noGrp="1"/>
          </p:cNvSpPr>
          <p:nvPr>
            <p:ph sz="half" idx="1"/>
          </p:nvPr>
        </p:nvSpPr>
        <p:spPr>
          <a:xfrm>
            <a:off x="893685" y="1500326"/>
            <a:ext cx="7992863" cy="4976674"/>
          </a:xfrm>
        </p:spPr>
        <p:txBody>
          <a:bodyPr anchor="t">
            <a:normAutofit fontScale="70000" lnSpcReduction="20000"/>
          </a:bodyPr>
          <a:lstStyle/>
          <a:p>
            <a:pPr>
              <a:lnSpc>
                <a:spcPts val="2900"/>
              </a:lnSpc>
              <a:spcBef>
                <a:spcPts val="600"/>
              </a:spcBef>
            </a:pPr>
            <a:r>
              <a:rPr lang="en-US" sz="2400" dirty="0"/>
              <a:t>The Power of the Dulles Brothers started to recede in 1959 when the </a:t>
            </a:r>
            <a:r>
              <a:rPr lang="en-US" sz="2400" u="sng" dirty="0"/>
              <a:t>Federal Reserve started raising interest rates</a:t>
            </a:r>
            <a:r>
              <a:rPr lang="en-US" sz="2400" dirty="0"/>
              <a:t>.</a:t>
            </a:r>
          </a:p>
          <a:p>
            <a:pPr>
              <a:lnSpc>
                <a:spcPts val="2900"/>
              </a:lnSpc>
              <a:spcBef>
                <a:spcPts val="600"/>
              </a:spcBef>
            </a:pPr>
            <a:r>
              <a:rPr lang="en-US" sz="2400" dirty="0"/>
              <a:t>This caused the Recession of 1960 which did not help the Republicans in the upcoming elections.</a:t>
            </a:r>
          </a:p>
          <a:p>
            <a:pPr>
              <a:lnSpc>
                <a:spcPts val="2900"/>
              </a:lnSpc>
              <a:spcBef>
                <a:spcPts val="600"/>
              </a:spcBef>
            </a:pPr>
            <a:r>
              <a:rPr lang="en-US" sz="2400" dirty="0"/>
              <a:t>We had our first fixed election when John Kennedy was declared the winner of the 1960 election. He “sacked” Allen Dulles in 1962 over the Bay of Pigs Fiasco. </a:t>
            </a:r>
          </a:p>
          <a:p>
            <a:pPr lvl="1">
              <a:lnSpc>
                <a:spcPts val="2900"/>
              </a:lnSpc>
              <a:spcBef>
                <a:spcPts val="600"/>
              </a:spcBef>
            </a:pPr>
            <a:r>
              <a:rPr lang="en-US" sz="2400" dirty="0"/>
              <a:t>JFK liked free money and low interest rates. </a:t>
            </a:r>
          </a:p>
          <a:p>
            <a:pPr lvl="1">
              <a:lnSpc>
                <a:spcPts val="2900"/>
              </a:lnSpc>
              <a:spcBef>
                <a:spcPts val="600"/>
              </a:spcBef>
            </a:pPr>
            <a:r>
              <a:rPr lang="en-US" sz="2400" dirty="0"/>
              <a:t>JFK also started to assert his authority over administrative agencies. </a:t>
            </a:r>
          </a:p>
          <a:p>
            <a:pPr lvl="1">
              <a:lnSpc>
                <a:spcPts val="2900"/>
              </a:lnSpc>
              <a:spcBef>
                <a:spcPts val="600"/>
              </a:spcBef>
            </a:pPr>
            <a:r>
              <a:rPr lang="en-US" sz="2400" dirty="0"/>
              <a:t>Not too many people in these agencies liked JFK’s idea of curbing their power.</a:t>
            </a:r>
          </a:p>
        </p:txBody>
      </p:sp>
      <p:pic>
        <p:nvPicPr>
          <p:cNvPr id="6" name="Picture 5">
            <a:extLst>
              <a:ext uri="{FF2B5EF4-FFF2-40B4-BE49-F238E27FC236}">
                <a16:creationId xmlns:a16="http://schemas.microsoft.com/office/drawing/2014/main" id="{F0A7CB07-6BF3-CB31-26C8-4842DA6D9981}"/>
              </a:ext>
            </a:extLst>
          </p:cNvPr>
          <p:cNvPicPr>
            <a:picLocks noChangeAspect="1"/>
          </p:cNvPicPr>
          <p:nvPr/>
        </p:nvPicPr>
        <p:blipFill>
          <a:blip r:embed="rId3"/>
          <a:stretch>
            <a:fillRect/>
          </a:stretch>
        </p:blipFill>
        <p:spPr>
          <a:xfrm>
            <a:off x="9324389" y="3428373"/>
            <a:ext cx="1935456" cy="2578995"/>
          </a:xfrm>
          <a:prstGeom prst="rect">
            <a:avLst/>
          </a:prstGeom>
        </p:spPr>
      </p:pic>
      <p:pic>
        <p:nvPicPr>
          <p:cNvPr id="7" name="Picture 6">
            <a:extLst>
              <a:ext uri="{FF2B5EF4-FFF2-40B4-BE49-F238E27FC236}">
                <a16:creationId xmlns:a16="http://schemas.microsoft.com/office/drawing/2014/main" id="{9B881DA5-46B8-D5EA-9C89-F702F4BFB9C8}"/>
              </a:ext>
            </a:extLst>
          </p:cNvPr>
          <p:cNvPicPr>
            <a:picLocks noChangeAspect="1"/>
          </p:cNvPicPr>
          <p:nvPr/>
        </p:nvPicPr>
        <p:blipFill>
          <a:blip r:embed="rId4"/>
          <a:stretch>
            <a:fillRect/>
          </a:stretch>
        </p:blipFill>
        <p:spPr>
          <a:xfrm>
            <a:off x="9324388" y="919540"/>
            <a:ext cx="1935455" cy="2508833"/>
          </a:xfrm>
          <a:prstGeom prst="rect">
            <a:avLst/>
          </a:prstGeom>
        </p:spPr>
      </p:pic>
    </p:spTree>
    <p:extLst>
      <p:ext uri="{BB962C8B-B14F-4D97-AF65-F5344CB8AC3E}">
        <p14:creationId xmlns:p14="http://schemas.microsoft.com/office/powerpoint/2010/main" val="33679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EF86C63-3C70-F917-DFE3-741A161B29E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JFK Presidency</a:t>
            </a:r>
          </a:p>
        </p:txBody>
      </p:sp>
      <p:sp>
        <p:nvSpPr>
          <p:cNvPr id="14" name="Content Placeholder 13"/>
          <p:cNvSpPr>
            <a:spLocks noGrp="1"/>
          </p:cNvSpPr>
          <p:nvPr>
            <p:ph sz="half" idx="1"/>
          </p:nvPr>
        </p:nvSpPr>
        <p:spPr>
          <a:xfrm>
            <a:off x="893686" y="1500326"/>
            <a:ext cx="7599286" cy="4976674"/>
          </a:xfrm>
        </p:spPr>
        <p:txBody>
          <a:bodyPr anchor="t">
            <a:normAutofit/>
          </a:bodyPr>
          <a:lstStyle/>
          <a:p>
            <a:pPr>
              <a:lnSpc>
                <a:spcPts val="2900"/>
              </a:lnSpc>
              <a:spcBef>
                <a:spcPts val="600"/>
              </a:spcBef>
            </a:pPr>
            <a:r>
              <a:rPr lang="en-US" sz="2400" dirty="0"/>
              <a:t>When JFK got into the White House, he obviously wanted and got a new cabinet. However, he had other ideas about who should be leading the agencies:</a:t>
            </a:r>
          </a:p>
          <a:p>
            <a:pPr lvl="1">
              <a:lnSpc>
                <a:spcPts val="2900"/>
              </a:lnSpc>
              <a:spcBef>
                <a:spcPts val="600"/>
              </a:spcBef>
            </a:pPr>
            <a:r>
              <a:rPr lang="en-US" sz="2000" dirty="0"/>
              <a:t>He wanted to remove Allen Dulles as CIA Director.</a:t>
            </a:r>
          </a:p>
          <a:p>
            <a:pPr lvl="1">
              <a:lnSpc>
                <a:spcPts val="2900"/>
              </a:lnSpc>
              <a:spcBef>
                <a:spcPts val="600"/>
              </a:spcBef>
            </a:pPr>
            <a:r>
              <a:rPr lang="en-US" sz="2000" dirty="0"/>
              <a:t>He wanted to remove J. Edgar Hoover as Director of the FBI.</a:t>
            </a:r>
          </a:p>
          <a:p>
            <a:pPr>
              <a:lnSpc>
                <a:spcPts val="2900"/>
              </a:lnSpc>
              <a:spcBef>
                <a:spcPts val="600"/>
              </a:spcBef>
            </a:pPr>
            <a:r>
              <a:rPr lang="en-US" sz="2400" dirty="0"/>
              <a:t>He took back control of the Money by printing having the Treasury Department print it in November of 1963 per </a:t>
            </a:r>
            <a:r>
              <a:rPr lang="en-US" sz="2400" dirty="0">
                <a:hlinkClick r:id="rId3"/>
              </a:rPr>
              <a:t>Executive Order #11110</a:t>
            </a:r>
            <a:r>
              <a:rPr lang="en-US" sz="2400" dirty="0"/>
              <a:t>.</a:t>
            </a:r>
          </a:p>
        </p:txBody>
      </p:sp>
      <p:pic>
        <p:nvPicPr>
          <p:cNvPr id="2" name="Picture 1">
            <a:extLst>
              <a:ext uri="{FF2B5EF4-FFF2-40B4-BE49-F238E27FC236}">
                <a16:creationId xmlns:a16="http://schemas.microsoft.com/office/drawing/2014/main" id="{C579D2D9-2739-D347-FF05-8BAF44341804}"/>
              </a:ext>
            </a:extLst>
          </p:cNvPr>
          <p:cNvPicPr>
            <a:picLocks noChangeAspect="1"/>
          </p:cNvPicPr>
          <p:nvPr/>
        </p:nvPicPr>
        <p:blipFill>
          <a:blip r:embed="rId4"/>
          <a:stretch>
            <a:fillRect/>
          </a:stretch>
        </p:blipFill>
        <p:spPr>
          <a:xfrm>
            <a:off x="8492972" y="764320"/>
            <a:ext cx="3460392" cy="4207164"/>
          </a:xfrm>
          <a:prstGeom prst="rect">
            <a:avLst/>
          </a:prstGeom>
        </p:spPr>
      </p:pic>
      <p:pic>
        <p:nvPicPr>
          <p:cNvPr id="3" name="Picture 2">
            <a:extLst>
              <a:ext uri="{FF2B5EF4-FFF2-40B4-BE49-F238E27FC236}">
                <a16:creationId xmlns:a16="http://schemas.microsoft.com/office/drawing/2014/main" id="{4CD4BFDA-C5ED-A072-AA7A-42FE5DA3F7FF}"/>
              </a:ext>
            </a:extLst>
          </p:cNvPr>
          <p:cNvPicPr>
            <a:picLocks noChangeAspect="1"/>
          </p:cNvPicPr>
          <p:nvPr/>
        </p:nvPicPr>
        <p:blipFill>
          <a:blip r:embed="rId5"/>
          <a:stretch>
            <a:fillRect/>
          </a:stretch>
        </p:blipFill>
        <p:spPr>
          <a:xfrm>
            <a:off x="8921995" y="5087505"/>
            <a:ext cx="2602345" cy="1463819"/>
          </a:xfrm>
          <a:prstGeom prst="rect">
            <a:avLst/>
          </a:prstGeom>
        </p:spPr>
      </p:pic>
    </p:spTree>
    <p:extLst>
      <p:ext uri="{BB962C8B-B14F-4D97-AF65-F5344CB8AC3E}">
        <p14:creationId xmlns:p14="http://schemas.microsoft.com/office/powerpoint/2010/main" val="30226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95E5DFA-B4B0-4DB0-1ACF-7A35B5998DB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JFK Presidency</a:t>
            </a:r>
          </a:p>
        </p:txBody>
      </p:sp>
      <p:sp>
        <p:nvSpPr>
          <p:cNvPr id="14" name="Content Placeholder 13"/>
          <p:cNvSpPr>
            <a:spLocks noGrp="1"/>
          </p:cNvSpPr>
          <p:nvPr>
            <p:ph sz="half" idx="1"/>
          </p:nvPr>
        </p:nvSpPr>
        <p:spPr>
          <a:xfrm>
            <a:off x="949911" y="1500326"/>
            <a:ext cx="7769215" cy="4976674"/>
          </a:xfrm>
        </p:spPr>
        <p:txBody>
          <a:bodyPr anchor="t">
            <a:normAutofit fontScale="92500"/>
          </a:bodyPr>
          <a:lstStyle/>
          <a:p>
            <a:pPr>
              <a:lnSpc>
                <a:spcPts val="2900"/>
              </a:lnSpc>
              <a:spcBef>
                <a:spcPts val="1800"/>
              </a:spcBef>
            </a:pPr>
            <a:r>
              <a:rPr lang="en-US" sz="2400" spc="0" dirty="0"/>
              <a:t>He issued National Security Action Memorandum #263 planning to withdraw all troops from Vietnam by the end of 1965.</a:t>
            </a:r>
          </a:p>
          <a:p>
            <a:pPr>
              <a:lnSpc>
                <a:spcPts val="2900"/>
              </a:lnSpc>
              <a:spcBef>
                <a:spcPts val="1800"/>
              </a:spcBef>
            </a:pPr>
            <a:r>
              <a:rPr lang="en-US" sz="2400" spc="0" dirty="0"/>
              <a:t>He threatened to “wanted to splinter the C.I.A. in a thousand pieces and scatter it to the winds.”</a:t>
            </a:r>
          </a:p>
          <a:p>
            <a:pPr lvl="1">
              <a:lnSpc>
                <a:spcPts val="2900"/>
              </a:lnSpc>
              <a:spcBef>
                <a:spcPts val="1800"/>
              </a:spcBef>
            </a:pPr>
            <a:r>
              <a:rPr lang="en-US" sz="2000" spc="-30" dirty="0"/>
              <a:t>Former President Harry Truman said the same thing in a </a:t>
            </a:r>
            <a:r>
              <a:rPr lang="en-US" sz="2000" i="1" spc="-30" dirty="0"/>
              <a:t>Washington Post</a:t>
            </a:r>
            <a:r>
              <a:rPr lang="en-US" sz="2000" spc="-30" dirty="0"/>
              <a:t> article, “something about the way the C.I.A. has been functioning that is casting a shadow over our historic positions, and I feel that we need to correct it.”</a:t>
            </a:r>
          </a:p>
          <a:p>
            <a:pPr>
              <a:lnSpc>
                <a:spcPts val="2900"/>
              </a:lnSpc>
              <a:spcBef>
                <a:spcPts val="1800"/>
              </a:spcBef>
            </a:pPr>
            <a:r>
              <a:rPr lang="en-US" sz="2000" spc="-30" dirty="0"/>
              <a:t>His idea for the Civil Rights Act did not sit will with the Southern Democrats.</a:t>
            </a:r>
          </a:p>
        </p:txBody>
      </p:sp>
      <p:pic>
        <p:nvPicPr>
          <p:cNvPr id="3" name="Picture 2">
            <a:extLst>
              <a:ext uri="{FF2B5EF4-FFF2-40B4-BE49-F238E27FC236}">
                <a16:creationId xmlns:a16="http://schemas.microsoft.com/office/drawing/2014/main" id="{4CD4BFDA-C5ED-A072-AA7A-42FE5DA3F7FF}"/>
              </a:ext>
            </a:extLst>
          </p:cNvPr>
          <p:cNvPicPr>
            <a:picLocks noChangeAspect="1"/>
          </p:cNvPicPr>
          <p:nvPr/>
        </p:nvPicPr>
        <p:blipFill>
          <a:blip r:embed="rId3"/>
          <a:stretch>
            <a:fillRect/>
          </a:stretch>
        </p:blipFill>
        <p:spPr>
          <a:xfrm>
            <a:off x="9088250" y="1500326"/>
            <a:ext cx="2602345" cy="1463819"/>
          </a:xfrm>
          <a:prstGeom prst="rect">
            <a:avLst/>
          </a:prstGeom>
        </p:spPr>
      </p:pic>
    </p:spTree>
    <p:extLst>
      <p:ext uri="{BB962C8B-B14F-4D97-AF65-F5344CB8AC3E}">
        <p14:creationId xmlns:p14="http://schemas.microsoft.com/office/powerpoint/2010/main" val="136558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750003A-6EB9-05DA-3F95-55CD36B26DC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987CCD4-BAE0-E07E-67C1-01C1BA89AE68}"/>
              </a:ext>
            </a:extLst>
          </p:cNvPr>
          <p:cNvPicPr>
            <a:picLocks noChangeAspect="1"/>
          </p:cNvPicPr>
          <p:nvPr/>
        </p:nvPicPr>
        <p:blipFill rotWithShape="1">
          <a:blip r:embed="rId3"/>
          <a:srcRect b="12"/>
          <a:stretch/>
        </p:blipFill>
        <p:spPr>
          <a:xfrm>
            <a:off x="-9249" y="-4352"/>
            <a:ext cx="12201250" cy="6862352"/>
          </a:xfrm>
          <a:custGeom>
            <a:avLst/>
            <a:gdLst>
              <a:gd name="connsiteX0" fmla="*/ 0 w 12201250"/>
              <a:gd name="connsiteY0" fmla="*/ 0 h 6862352"/>
              <a:gd name="connsiteX1" fmla="*/ 11376796 w 12201250"/>
              <a:gd name="connsiteY1" fmla="*/ 0 h 6862352"/>
              <a:gd name="connsiteX2" fmla="*/ 12201249 w 12201250"/>
              <a:gd name="connsiteY2" fmla="*/ 824452 h 6862352"/>
              <a:gd name="connsiteX3" fmla="*/ 12201249 w 12201250"/>
              <a:gd name="connsiteY3" fmla="*/ 0 h 6862352"/>
              <a:gd name="connsiteX4" fmla="*/ 12201250 w 12201250"/>
              <a:gd name="connsiteY4" fmla="*/ 0 h 6862352"/>
              <a:gd name="connsiteX5" fmla="*/ 12201250 w 12201250"/>
              <a:gd name="connsiteY5" fmla="*/ 6862352 h 6862352"/>
              <a:gd name="connsiteX6" fmla="*/ 839512 w 12201250"/>
              <a:gd name="connsiteY6" fmla="*/ 6862352 h 6862352"/>
              <a:gd name="connsiteX7" fmla="*/ 9249 w 12201250"/>
              <a:gd name="connsiteY7" fmla="*/ 6032090 h 6862352"/>
              <a:gd name="connsiteX8" fmla="*/ 9249 w 12201250"/>
              <a:gd name="connsiteY8" fmla="*/ 6862352 h 6862352"/>
              <a:gd name="connsiteX9" fmla="*/ 0 w 12201250"/>
              <a:gd name="connsiteY9" fmla="*/ 6862352 h 686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1250" h="6862352">
                <a:moveTo>
                  <a:pt x="0" y="0"/>
                </a:moveTo>
                <a:lnTo>
                  <a:pt x="11376796" y="0"/>
                </a:lnTo>
                <a:lnTo>
                  <a:pt x="12201249" y="824452"/>
                </a:lnTo>
                <a:lnTo>
                  <a:pt x="12201249" y="0"/>
                </a:lnTo>
                <a:lnTo>
                  <a:pt x="12201250" y="0"/>
                </a:lnTo>
                <a:lnTo>
                  <a:pt x="12201250" y="6862352"/>
                </a:lnTo>
                <a:lnTo>
                  <a:pt x="839512" y="6862352"/>
                </a:lnTo>
                <a:lnTo>
                  <a:pt x="9249" y="6032090"/>
                </a:lnTo>
                <a:lnTo>
                  <a:pt x="9249" y="6862352"/>
                </a:lnTo>
                <a:lnTo>
                  <a:pt x="0" y="6862352"/>
                </a:lnTo>
                <a:close/>
              </a:path>
            </a:pathLst>
          </a:custGeom>
          <a:noFill/>
        </p:spPr>
      </p:pic>
    </p:spTree>
    <p:extLst>
      <p:ext uri="{BB962C8B-B14F-4D97-AF65-F5344CB8AC3E}">
        <p14:creationId xmlns:p14="http://schemas.microsoft.com/office/powerpoint/2010/main" val="1955528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295AE00-F4A9-7DAA-AFFA-BD27885A9CE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JFK Presidency</a:t>
            </a:r>
          </a:p>
        </p:txBody>
      </p:sp>
      <p:sp>
        <p:nvSpPr>
          <p:cNvPr id="14" name="Content Placeholder 13"/>
          <p:cNvSpPr>
            <a:spLocks noGrp="1"/>
          </p:cNvSpPr>
          <p:nvPr>
            <p:ph sz="half" idx="1"/>
          </p:nvPr>
        </p:nvSpPr>
        <p:spPr>
          <a:xfrm>
            <a:off x="949911" y="1500326"/>
            <a:ext cx="7769215" cy="4976674"/>
          </a:xfrm>
        </p:spPr>
        <p:txBody>
          <a:bodyPr anchor="t">
            <a:normAutofit/>
          </a:bodyPr>
          <a:lstStyle/>
          <a:p>
            <a:pPr>
              <a:lnSpc>
                <a:spcPts val="2900"/>
              </a:lnSpc>
              <a:spcBef>
                <a:spcPts val="1800"/>
              </a:spcBef>
            </a:pPr>
            <a:r>
              <a:rPr lang="en-US" sz="2400" spc="0" dirty="0"/>
              <a:t>His plans to reduce the Oil Depletion Allowance from 27.5% to 15% upset oil companies, especially the smaller ones doing wildcat wells in Texas. Clint Murchison and H.L. Hunt were most affected.</a:t>
            </a:r>
          </a:p>
          <a:p>
            <a:pPr>
              <a:lnSpc>
                <a:spcPts val="2900"/>
              </a:lnSpc>
              <a:spcBef>
                <a:spcPts val="1800"/>
              </a:spcBef>
            </a:pPr>
            <a:r>
              <a:rPr lang="en-US" sz="2400" spc="0" dirty="0"/>
              <a:t>JFK was planning to replace LBJ on the 1964 Presidential ticket with Stuart Symington of Missouri. </a:t>
            </a:r>
          </a:p>
          <a:p>
            <a:pPr lvl="1">
              <a:lnSpc>
                <a:spcPts val="2900"/>
              </a:lnSpc>
              <a:spcBef>
                <a:spcPts val="1800"/>
              </a:spcBef>
            </a:pPr>
            <a:r>
              <a:rPr lang="en-US" sz="2000" spc="0" dirty="0"/>
              <a:t>LBJ was under investigation for fraud in Cotton Allotment Payments, graft, and other corruption.</a:t>
            </a:r>
          </a:p>
          <a:p>
            <a:pPr lvl="1">
              <a:lnSpc>
                <a:spcPts val="2900"/>
              </a:lnSpc>
              <a:spcBef>
                <a:spcPts val="1800"/>
              </a:spcBef>
            </a:pPr>
            <a:r>
              <a:rPr lang="en-US" sz="2000" spc="0" dirty="0"/>
              <a:t>LBJ had a “hit list” that rivaled the Clintons.</a:t>
            </a:r>
            <a:endParaRPr lang="en-US" sz="2000" spc="-30" dirty="0"/>
          </a:p>
        </p:txBody>
      </p:sp>
      <p:pic>
        <p:nvPicPr>
          <p:cNvPr id="3" name="Picture 2">
            <a:extLst>
              <a:ext uri="{FF2B5EF4-FFF2-40B4-BE49-F238E27FC236}">
                <a16:creationId xmlns:a16="http://schemas.microsoft.com/office/drawing/2014/main" id="{4CD4BFDA-C5ED-A072-AA7A-42FE5DA3F7FF}"/>
              </a:ext>
            </a:extLst>
          </p:cNvPr>
          <p:cNvPicPr>
            <a:picLocks noChangeAspect="1"/>
          </p:cNvPicPr>
          <p:nvPr/>
        </p:nvPicPr>
        <p:blipFill>
          <a:blip r:embed="rId3"/>
          <a:stretch>
            <a:fillRect/>
          </a:stretch>
        </p:blipFill>
        <p:spPr>
          <a:xfrm>
            <a:off x="9088250" y="1500326"/>
            <a:ext cx="2602345" cy="1463819"/>
          </a:xfrm>
          <a:prstGeom prst="rect">
            <a:avLst/>
          </a:prstGeom>
        </p:spPr>
      </p:pic>
      <p:pic>
        <p:nvPicPr>
          <p:cNvPr id="2" name="Picture 1">
            <a:extLst>
              <a:ext uri="{FF2B5EF4-FFF2-40B4-BE49-F238E27FC236}">
                <a16:creationId xmlns:a16="http://schemas.microsoft.com/office/drawing/2014/main" id="{E2F02456-AC87-6C27-DDF1-93D4AD83998B}"/>
              </a:ext>
            </a:extLst>
          </p:cNvPr>
          <p:cNvPicPr>
            <a:picLocks noChangeAspect="1"/>
          </p:cNvPicPr>
          <p:nvPr/>
        </p:nvPicPr>
        <p:blipFill>
          <a:blip r:embed="rId4"/>
          <a:stretch>
            <a:fillRect/>
          </a:stretch>
        </p:blipFill>
        <p:spPr>
          <a:xfrm>
            <a:off x="9088249" y="3082756"/>
            <a:ext cx="2602345" cy="3264869"/>
          </a:xfrm>
          <a:prstGeom prst="rect">
            <a:avLst/>
          </a:prstGeom>
        </p:spPr>
      </p:pic>
    </p:spTree>
    <p:extLst>
      <p:ext uri="{BB962C8B-B14F-4D97-AF65-F5344CB8AC3E}">
        <p14:creationId xmlns:p14="http://schemas.microsoft.com/office/powerpoint/2010/main" val="273265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0C5A67-1D7A-5E5E-ED7B-14750F586F6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LBJ Presidency</a:t>
            </a:r>
          </a:p>
        </p:txBody>
      </p:sp>
      <p:sp>
        <p:nvSpPr>
          <p:cNvPr id="14" name="Content Placeholder 13"/>
          <p:cNvSpPr>
            <a:spLocks noGrp="1"/>
          </p:cNvSpPr>
          <p:nvPr>
            <p:ph sz="half" idx="1"/>
          </p:nvPr>
        </p:nvSpPr>
        <p:spPr>
          <a:xfrm>
            <a:off x="949911" y="1500326"/>
            <a:ext cx="7907762" cy="4976674"/>
          </a:xfrm>
        </p:spPr>
        <p:txBody>
          <a:bodyPr anchor="t">
            <a:normAutofit/>
          </a:bodyPr>
          <a:lstStyle/>
          <a:p>
            <a:pPr>
              <a:lnSpc>
                <a:spcPts val="2900"/>
              </a:lnSpc>
              <a:spcBef>
                <a:spcPts val="1800"/>
              </a:spcBef>
            </a:pPr>
            <a:r>
              <a:rPr lang="en-US" sz="2800" spc="-30" dirty="0"/>
              <a:t>When LBJ ascended to the White House, he changed things quickly:</a:t>
            </a:r>
          </a:p>
          <a:p>
            <a:pPr lvl="1">
              <a:lnSpc>
                <a:spcPts val="2900"/>
              </a:lnSpc>
              <a:spcBef>
                <a:spcPts val="1800"/>
              </a:spcBef>
            </a:pPr>
            <a:r>
              <a:rPr lang="en-US" sz="2400" spc="-30" dirty="0"/>
              <a:t>He returned the printing of money to the Federal Reserve.</a:t>
            </a:r>
          </a:p>
          <a:p>
            <a:pPr lvl="1">
              <a:lnSpc>
                <a:spcPts val="2900"/>
              </a:lnSpc>
              <a:spcBef>
                <a:spcPts val="1800"/>
              </a:spcBef>
            </a:pPr>
            <a:r>
              <a:rPr lang="en-US" sz="2400" spc="-30" dirty="0"/>
              <a:t>Continued the War in Vietnam.</a:t>
            </a:r>
          </a:p>
          <a:p>
            <a:pPr lvl="1">
              <a:lnSpc>
                <a:spcPts val="2900"/>
              </a:lnSpc>
              <a:spcBef>
                <a:spcPts val="1800"/>
              </a:spcBef>
            </a:pPr>
            <a:r>
              <a:rPr lang="en-US" sz="2400" spc="-30" dirty="0"/>
              <a:t>Guaranteed that J. Edgar Hoover could be the head of the FBI “for life.”</a:t>
            </a:r>
          </a:p>
          <a:p>
            <a:pPr lvl="1">
              <a:lnSpc>
                <a:spcPts val="2900"/>
              </a:lnSpc>
              <a:spcBef>
                <a:spcPts val="1800"/>
              </a:spcBef>
            </a:pPr>
            <a:r>
              <a:rPr lang="en-US" sz="2400" spc="-30" dirty="0"/>
              <a:t>Loosened Restraints on the CIA.</a:t>
            </a:r>
          </a:p>
          <a:p>
            <a:pPr lvl="1">
              <a:lnSpc>
                <a:spcPts val="2900"/>
              </a:lnSpc>
              <a:spcBef>
                <a:spcPts val="1800"/>
              </a:spcBef>
            </a:pPr>
            <a:r>
              <a:rPr lang="en-US" sz="2400" spc="-30" dirty="0"/>
              <a:t>Replaced Bobby Kennedy as Attorney General almost immediately.</a:t>
            </a:r>
          </a:p>
        </p:txBody>
      </p:sp>
      <p:pic>
        <p:nvPicPr>
          <p:cNvPr id="6" name="Picture 5">
            <a:extLst>
              <a:ext uri="{FF2B5EF4-FFF2-40B4-BE49-F238E27FC236}">
                <a16:creationId xmlns:a16="http://schemas.microsoft.com/office/drawing/2014/main" id="{BA554071-8838-7B8F-B272-F3FA8AF7C459}"/>
              </a:ext>
            </a:extLst>
          </p:cNvPr>
          <p:cNvPicPr>
            <a:picLocks noChangeAspect="1"/>
          </p:cNvPicPr>
          <p:nvPr/>
        </p:nvPicPr>
        <p:blipFill>
          <a:blip r:embed="rId3"/>
          <a:stretch>
            <a:fillRect/>
          </a:stretch>
        </p:blipFill>
        <p:spPr>
          <a:xfrm>
            <a:off x="9356367" y="822036"/>
            <a:ext cx="2125968" cy="2824881"/>
          </a:xfrm>
          <a:prstGeom prst="rect">
            <a:avLst/>
          </a:prstGeom>
        </p:spPr>
      </p:pic>
      <p:pic>
        <p:nvPicPr>
          <p:cNvPr id="7" name="Picture 6">
            <a:extLst>
              <a:ext uri="{FF2B5EF4-FFF2-40B4-BE49-F238E27FC236}">
                <a16:creationId xmlns:a16="http://schemas.microsoft.com/office/drawing/2014/main" id="{577E3C56-1204-A026-DF9E-9C4E31DA8BE3}"/>
              </a:ext>
            </a:extLst>
          </p:cNvPr>
          <p:cNvPicPr>
            <a:picLocks noChangeAspect="1"/>
          </p:cNvPicPr>
          <p:nvPr/>
        </p:nvPicPr>
        <p:blipFill>
          <a:blip r:embed="rId4"/>
          <a:stretch>
            <a:fillRect/>
          </a:stretch>
        </p:blipFill>
        <p:spPr>
          <a:xfrm>
            <a:off x="9356367" y="3820343"/>
            <a:ext cx="2142906" cy="2550059"/>
          </a:xfrm>
          <a:prstGeom prst="rect">
            <a:avLst/>
          </a:prstGeom>
        </p:spPr>
      </p:pic>
    </p:spTree>
    <p:extLst>
      <p:ext uri="{BB962C8B-B14F-4D97-AF65-F5344CB8AC3E}">
        <p14:creationId xmlns:p14="http://schemas.microsoft.com/office/powerpoint/2010/main" val="75682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DDF27D-3ED6-C626-2F70-5C58F89C4F7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LBJ Presidency</a:t>
            </a:r>
          </a:p>
        </p:txBody>
      </p:sp>
      <p:sp>
        <p:nvSpPr>
          <p:cNvPr id="14" name="Content Placeholder 13"/>
          <p:cNvSpPr>
            <a:spLocks noGrp="1"/>
          </p:cNvSpPr>
          <p:nvPr>
            <p:ph sz="half" idx="1"/>
          </p:nvPr>
        </p:nvSpPr>
        <p:spPr>
          <a:xfrm>
            <a:off x="949911" y="1500326"/>
            <a:ext cx="7907762" cy="4976674"/>
          </a:xfrm>
        </p:spPr>
        <p:txBody>
          <a:bodyPr anchor="t">
            <a:normAutofit fontScale="77500" lnSpcReduction="20000"/>
          </a:bodyPr>
          <a:lstStyle/>
          <a:p>
            <a:pPr>
              <a:lnSpc>
                <a:spcPts val="2900"/>
              </a:lnSpc>
              <a:spcBef>
                <a:spcPts val="1800"/>
              </a:spcBef>
            </a:pPr>
            <a:r>
              <a:rPr lang="en-US" sz="2800" spc="-30" dirty="0"/>
              <a:t>When LBJ ascended to the White House, he changed things quickly:</a:t>
            </a:r>
          </a:p>
          <a:p>
            <a:pPr lvl="1">
              <a:lnSpc>
                <a:spcPts val="2900"/>
              </a:lnSpc>
              <a:spcBef>
                <a:spcPts val="1800"/>
              </a:spcBef>
            </a:pPr>
            <a:r>
              <a:rPr lang="en-US" sz="2400" spc="-30" dirty="0"/>
              <a:t>Stopped all investigations into his businesses.</a:t>
            </a:r>
          </a:p>
          <a:p>
            <a:pPr lvl="1">
              <a:lnSpc>
                <a:spcPts val="2900"/>
              </a:lnSpc>
              <a:spcBef>
                <a:spcPts val="1800"/>
              </a:spcBef>
            </a:pPr>
            <a:r>
              <a:rPr lang="en-US" sz="2400" spc="-30" dirty="0"/>
              <a:t>Continued the “Free Money” policies of JFK but expanded them.</a:t>
            </a:r>
          </a:p>
          <a:p>
            <a:pPr lvl="1">
              <a:lnSpc>
                <a:spcPts val="2900"/>
              </a:lnSpc>
              <a:spcBef>
                <a:spcPts val="1800"/>
              </a:spcBef>
            </a:pPr>
            <a:r>
              <a:rPr lang="en-US" sz="2400" spc="-30" dirty="0"/>
              <a:t>Inflation started to increase at the end of his term, but he did not deal with it.</a:t>
            </a:r>
          </a:p>
          <a:p>
            <a:pPr lvl="1">
              <a:lnSpc>
                <a:spcPts val="2900"/>
              </a:lnSpc>
              <a:spcBef>
                <a:spcPts val="1800"/>
              </a:spcBef>
            </a:pPr>
            <a:r>
              <a:rPr lang="en-US" sz="2400" spc="-30" dirty="0"/>
              <a:t>In 1968, when he had a poor showing in the New Hampshire primaries (53% for LBJ to 46% for Sen. Eugene McCarthy of Minnesota), he dropped out shortly thereafter.</a:t>
            </a:r>
          </a:p>
        </p:txBody>
      </p:sp>
      <p:pic>
        <p:nvPicPr>
          <p:cNvPr id="6" name="Picture 5">
            <a:extLst>
              <a:ext uri="{FF2B5EF4-FFF2-40B4-BE49-F238E27FC236}">
                <a16:creationId xmlns:a16="http://schemas.microsoft.com/office/drawing/2014/main" id="{BA554071-8838-7B8F-B272-F3FA8AF7C459}"/>
              </a:ext>
            </a:extLst>
          </p:cNvPr>
          <p:cNvPicPr>
            <a:picLocks noChangeAspect="1"/>
          </p:cNvPicPr>
          <p:nvPr/>
        </p:nvPicPr>
        <p:blipFill>
          <a:blip r:embed="rId3"/>
          <a:stretch>
            <a:fillRect/>
          </a:stretch>
        </p:blipFill>
        <p:spPr>
          <a:xfrm>
            <a:off x="9356367" y="822036"/>
            <a:ext cx="2125968" cy="2824881"/>
          </a:xfrm>
          <a:prstGeom prst="rect">
            <a:avLst/>
          </a:prstGeom>
        </p:spPr>
      </p:pic>
      <p:pic>
        <p:nvPicPr>
          <p:cNvPr id="7" name="Picture 6">
            <a:extLst>
              <a:ext uri="{FF2B5EF4-FFF2-40B4-BE49-F238E27FC236}">
                <a16:creationId xmlns:a16="http://schemas.microsoft.com/office/drawing/2014/main" id="{577E3C56-1204-A026-DF9E-9C4E31DA8BE3}"/>
              </a:ext>
            </a:extLst>
          </p:cNvPr>
          <p:cNvPicPr>
            <a:picLocks noChangeAspect="1"/>
          </p:cNvPicPr>
          <p:nvPr/>
        </p:nvPicPr>
        <p:blipFill>
          <a:blip r:embed="rId4"/>
          <a:stretch>
            <a:fillRect/>
          </a:stretch>
        </p:blipFill>
        <p:spPr>
          <a:xfrm>
            <a:off x="9356367" y="3820343"/>
            <a:ext cx="2142906" cy="2550059"/>
          </a:xfrm>
          <a:prstGeom prst="rect">
            <a:avLst/>
          </a:prstGeom>
        </p:spPr>
      </p:pic>
    </p:spTree>
    <p:extLst>
      <p:ext uri="{BB962C8B-B14F-4D97-AF65-F5344CB8AC3E}">
        <p14:creationId xmlns:p14="http://schemas.microsoft.com/office/powerpoint/2010/main" val="75689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77237AC-D6F8-517F-4A97-95088FDA52A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Nixon Presidency</a:t>
            </a:r>
          </a:p>
        </p:txBody>
      </p:sp>
      <p:sp>
        <p:nvSpPr>
          <p:cNvPr id="14" name="Content Placeholder 13"/>
          <p:cNvSpPr>
            <a:spLocks noGrp="1"/>
          </p:cNvSpPr>
          <p:nvPr>
            <p:ph sz="half" idx="1"/>
          </p:nvPr>
        </p:nvSpPr>
        <p:spPr>
          <a:xfrm>
            <a:off x="949910" y="1500326"/>
            <a:ext cx="8140823" cy="4976674"/>
          </a:xfrm>
        </p:spPr>
        <p:txBody>
          <a:bodyPr anchor="t">
            <a:normAutofit/>
          </a:bodyPr>
          <a:lstStyle/>
          <a:p>
            <a:pPr>
              <a:lnSpc>
                <a:spcPts val="2900"/>
              </a:lnSpc>
              <a:spcBef>
                <a:spcPts val="1800"/>
              </a:spcBef>
            </a:pPr>
            <a:r>
              <a:rPr lang="en-US" sz="2800" dirty="0"/>
              <a:t>When Richard Nixon entered the White House, he had made a lot of promises and now endeavored to keep them.</a:t>
            </a:r>
          </a:p>
          <a:p>
            <a:pPr lvl="1">
              <a:lnSpc>
                <a:spcPts val="2900"/>
              </a:lnSpc>
              <a:spcBef>
                <a:spcPts val="1800"/>
              </a:spcBef>
            </a:pPr>
            <a:r>
              <a:rPr lang="en-US" sz="2000" dirty="0"/>
              <a:t>Inflation was rising and he was obliged to tighten money causing recessions in 1969 and in 1973. </a:t>
            </a:r>
          </a:p>
          <a:p>
            <a:pPr lvl="1">
              <a:lnSpc>
                <a:spcPts val="2900"/>
              </a:lnSpc>
              <a:spcBef>
                <a:spcPts val="1800"/>
              </a:spcBef>
            </a:pPr>
            <a:r>
              <a:rPr lang="en-US" sz="2000" dirty="0"/>
              <a:t>To control rising prices, he initiated a “Wage-Price Freeze” on August 15, 1971.</a:t>
            </a:r>
          </a:p>
          <a:p>
            <a:pPr lvl="1">
              <a:lnSpc>
                <a:spcPts val="2900"/>
              </a:lnSpc>
              <a:spcBef>
                <a:spcPts val="1800"/>
              </a:spcBef>
            </a:pPr>
            <a:r>
              <a:rPr lang="en-US" sz="2000" dirty="0"/>
              <a:t>He also took the United States off the Gold Standard. Gold started at $35 an ounce and now it is at $1,800 an ounce.</a:t>
            </a:r>
          </a:p>
        </p:txBody>
      </p:sp>
      <p:pic>
        <p:nvPicPr>
          <p:cNvPr id="2" name="Picture 1">
            <a:extLst>
              <a:ext uri="{FF2B5EF4-FFF2-40B4-BE49-F238E27FC236}">
                <a16:creationId xmlns:a16="http://schemas.microsoft.com/office/drawing/2014/main" id="{C876F8C9-ED55-568C-D96A-047A0DDEEA36}"/>
              </a:ext>
            </a:extLst>
          </p:cNvPr>
          <p:cNvPicPr>
            <a:picLocks noChangeAspect="1"/>
          </p:cNvPicPr>
          <p:nvPr/>
        </p:nvPicPr>
        <p:blipFill>
          <a:blip r:embed="rId3"/>
          <a:stretch>
            <a:fillRect/>
          </a:stretch>
        </p:blipFill>
        <p:spPr>
          <a:xfrm>
            <a:off x="9701700" y="1056508"/>
            <a:ext cx="1932599" cy="2578832"/>
          </a:xfrm>
          <a:prstGeom prst="rect">
            <a:avLst/>
          </a:prstGeom>
        </p:spPr>
      </p:pic>
      <p:pic>
        <p:nvPicPr>
          <p:cNvPr id="3" name="Picture 2">
            <a:extLst>
              <a:ext uri="{FF2B5EF4-FFF2-40B4-BE49-F238E27FC236}">
                <a16:creationId xmlns:a16="http://schemas.microsoft.com/office/drawing/2014/main" id="{4AA19CB8-8F69-98C7-57F3-322CFEF23C33}"/>
              </a:ext>
            </a:extLst>
          </p:cNvPr>
          <p:cNvPicPr>
            <a:picLocks noChangeAspect="1"/>
          </p:cNvPicPr>
          <p:nvPr/>
        </p:nvPicPr>
        <p:blipFill>
          <a:blip r:embed="rId4"/>
          <a:stretch>
            <a:fillRect/>
          </a:stretch>
        </p:blipFill>
        <p:spPr>
          <a:xfrm>
            <a:off x="9701700" y="3776186"/>
            <a:ext cx="1932599" cy="2477241"/>
          </a:xfrm>
          <a:prstGeom prst="rect">
            <a:avLst/>
          </a:prstGeom>
        </p:spPr>
      </p:pic>
    </p:spTree>
    <p:extLst>
      <p:ext uri="{BB962C8B-B14F-4D97-AF65-F5344CB8AC3E}">
        <p14:creationId xmlns:p14="http://schemas.microsoft.com/office/powerpoint/2010/main" val="272187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014EB41-5634-4921-37D0-19B641DACA2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524001" y="381000"/>
            <a:ext cx="9829798" cy="702076"/>
          </a:xfrm>
        </p:spPr>
        <p:txBody>
          <a:bodyPr anchor="ctr">
            <a:normAutofit/>
          </a:bodyPr>
          <a:lstStyle/>
          <a:p>
            <a:pPr algn="ctr"/>
            <a:r>
              <a:rPr lang="en-US" sz="3200" dirty="0"/>
              <a:t>The Stagflation of the 1970s</a:t>
            </a:r>
          </a:p>
        </p:txBody>
      </p:sp>
      <p:sp>
        <p:nvSpPr>
          <p:cNvPr id="14" name="Content Placeholder 13"/>
          <p:cNvSpPr>
            <a:spLocks noGrp="1"/>
          </p:cNvSpPr>
          <p:nvPr>
            <p:ph sz="half" idx="1"/>
          </p:nvPr>
        </p:nvSpPr>
        <p:spPr>
          <a:xfrm>
            <a:off x="1489756" y="1260629"/>
            <a:ext cx="10245044" cy="1775533"/>
          </a:xfrm>
        </p:spPr>
        <p:txBody>
          <a:bodyPr anchor="t">
            <a:normAutofit fontScale="55000" lnSpcReduction="20000"/>
          </a:bodyPr>
          <a:lstStyle/>
          <a:p>
            <a:pPr>
              <a:lnSpc>
                <a:spcPts val="2880"/>
              </a:lnSpc>
              <a:spcBef>
                <a:spcPts val="600"/>
              </a:spcBef>
            </a:pPr>
            <a:r>
              <a:rPr lang="en-US" sz="4000" dirty="0"/>
              <a:t>Here is a list of the Top Companies in 1970. Notice that General Motors is at the top of the list. Exxon, Chevron, and Amoco Oil dominate the Energy Business. General Motors, Ford Motor, and Chrysler Corporation control the auto business. </a:t>
            </a:r>
          </a:p>
          <a:p>
            <a:pPr marL="739775" lvl="1" indent="-457200">
              <a:lnSpc>
                <a:spcPts val="2880"/>
              </a:lnSpc>
              <a:spcBef>
                <a:spcPts val="600"/>
              </a:spcBef>
              <a:buFont typeface="+mj-lt"/>
              <a:buAutoNum type="arabicPeriod"/>
            </a:pPr>
            <a:endParaRPr lang="en-US" dirty="0"/>
          </a:p>
        </p:txBody>
      </p:sp>
      <p:sp>
        <p:nvSpPr>
          <p:cNvPr id="6" name="TextBox 5">
            <a:extLst>
              <a:ext uri="{FF2B5EF4-FFF2-40B4-BE49-F238E27FC236}">
                <a16:creationId xmlns:a16="http://schemas.microsoft.com/office/drawing/2014/main" id="{36B129FE-97FE-2832-176F-8B8B853AA2F9}"/>
              </a:ext>
            </a:extLst>
          </p:cNvPr>
          <p:cNvSpPr txBox="1"/>
          <p:nvPr/>
        </p:nvSpPr>
        <p:spPr>
          <a:xfrm>
            <a:off x="1645858" y="2984584"/>
            <a:ext cx="5044471" cy="3139321"/>
          </a:xfrm>
          <a:prstGeom prst="rect">
            <a:avLst/>
          </a:prstGeom>
          <a:noFill/>
        </p:spPr>
        <p:txBody>
          <a:bodyPr wrap="square" rtlCol="0">
            <a:spAutoFit/>
          </a:bodyPr>
          <a:lstStyle/>
          <a:p>
            <a:pPr marL="1089025" lvl="3" indent="-457200">
              <a:buFont typeface="+mj-lt"/>
              <a:buAutoNum type="arabicPeriod"/>
            </a:pPr>
            <a:r>
              <a:rPr lang="en-US" dirty="0">
                <a:solidFill>
                  <a:schemeClr val="bg2"/>
                </a:solidFill>
              </a:rPr>
              <a:t>General Motors</a:t>
            </a:r>
          </a:p>
          <a:p>
            <a:pPr marL="1089025" lvl="3" indent="-457200">
              <a:buFont typeface="+mj-lt"/>
              <a:buAutoNum type="arabicPeriod"/>
            </a:pPr>
            <a:r>
              <a:rPr lang="en-US" dirty="0">
                <a:solidFill>
                  <a:schemeClr val="bg2"/>
                </a:solidFill>
              </a:rPr>
              <a:t>Exxon (Rockefeller Oil)</a:t>
            </a:r>
          </a:p>
          <a:p>
            <a:pPr marL="1089025" lvl="3" indent="-457200">
              <a:buFont typeface="+mj-lt"/>
              <a:buAutoNum type="arabicPeriod"/>
            </a:pPr>
            <a:r>
              <a:rPr lang="en-US" dirty="0">
                <a:solidFill>
                  <a:schemeClr val="bg2"/>
                </a:solidFill>
              </a:rPr>
              <a:t>Ford Motor</a:t>
            </a:r>
          </a:p>
          <a:p>
            <a:pPr marL="1089025" lvl="3" indent="-457200">
              <a:buFont typeface="+mj-lt"/>
              <a:buAutoNum type="arabicPeriod"/>
            </a:pPr>
            <a:r>
              <a:rPr lang="en-US" dirty="0">
                <a:solidFill>
                  <a:schemeClr val="bg2"/>
                </a:solidFill>
                <a:highlight>
                  <a:srgbClr val="0000FF"/>
                </a:highlight>
              </a:rPr>
              <a:t>General Electric</a:t>
            </a:r>
          </a:p>
          <a:p>
            <a:pPr marL="1089025" lvl="3" indent="-457200">
              <a:buFont typeface="+mj-lt"/>
              <a:buAutoNum type="arabicPeriod"/>
            </a:pPr>
            <a:r>
              <a:rPr lang="en-US" dirty="0">
                <a:solidFill>
                  <a:schemeClr val="bg2"/>
                </a:solidFill>
              </a:rPr>
              <a:t>IBM</a:t>
            </a:r>
          </a:p>
          <a:p>
            <a:pPr marL="1089025" lvl="3" indent="-457200">
              <a:buFont typeface="+mj-lt"/>
              <a:buAutoNum type="arabicPeriod"/>
            </a:pPr>
            <a:r>
              <a:rPr lang="en-US" dirty="0">
                <a:solidFill>
                  <a:schemeClr val="bg2"/>
                </a:solidFill>
              </a:rPr>
              <a:t>Chrysler</a:t>
            </a:r>
          </a:p>
          <a:p>
            <a:pPr marL="1089025" lvl="3" indent="-457200">
              <a:buFont typeface="+mj-lt"/>
              <a:buAutoNum type="arabicPeriod"/>
            </a:pPr>
            <a:r>
              <a:rPr lang="en-US" dirty="0">
                <a:solidFill>
                  <a:schemeClr val="bg2"/>
                </a:solidFill>
              </a:rPr>
              <a:t>Mobil</a:t>
            </a:r>
          </a:p>
          <a:p>
            <a:pPr marL="1089025" lvl="3" indent="-457200">
              <a:buFont typeface="+mj-lt"/>
              <a:buAutoNum type="arabicPeriod"/>
            </a:pPr>
            <a:r>
              <a:rPr lang="en-US" dirty="0">
                <a:solidFill>
                  <a:schemeClr val="bg2"/>
                </a:solidFill>
              </a:rPr>
              <a:t>Texaco</a:t>
            </a:r>
          </a:p>
          <a:p>
            <a:pPr marL="1089025" lvl="3" indent="-457200">
              <a:buFont typeface="+mj-lt"/>
              <a:buAutoNum type="arabicPeriod"/>
            </a:pPr>
            <a:r>
              <a:rPr lang="en-US" dirty="0">
                <a:solidFill>
                  <a:schemeClr val="bg2"/>
                </a:solidFill>
              </a:rPr>
              <a:t>ITT Industries </a:t>
            </a:r>
            <a:r>
              <a:rPr lang="en-US" sz="1200" dirty="0">
                <a:solidFill>
                  <a:schemeClr val="bg2"/>
                </a:solidFill>
              </a:rPr>
              <a:t>(Nazi German Collaborator)</a:t>
            </a:r>
            <a:endParaRPr lang="en-US" dirty="0">
              <a:solidFill>
                <a:schemeClr val="bg2"/>
              </a:solidFill>
            </a:endParaRPr>
          </a:p>
          <a:p>
            <a:pPr marL="1089025" lvl="3" indent="-457200">
              <a:buFont typeface="+mj-lt"/>
              <a:buAutoNum type="arabicPeriod"/>
            </a:pPr>
            <a:r>
              <a:rPr lang="en-US" dirty="0">
                <a:solidFill>
                  <a:schemeClr val="bg2"/>
                </a:solidFill>
              </a:rPr>
              <a:t>Gulf Oil</a:t>
            </a:r>
          </a:p>
          <a:p>
            <a:endParaRPr lang="en-US" dirty="0"/>
          </a:p>
        </p:txBody>
      </p:sp>
      <p:sp>
        <p:nvSpPr>
          <p:cNvPr id="7" name="TextBox 6">
            <a:extLst>
              <a:ext uri="{FF2B5EF4-FFF2-40B4-BE49-F238E27FC236}">
                <a16:creationId xmlns:a16="http://schemas.microsoft.com/office/drawing/2014/main" id="{D7BA49F8-E4F5-A841-21C5-AAA00B90EB30}"/>
              </a:ext>
            </a:extLst>
          </p:cNvPr>
          <p:cNvSpPr txBox="1"/>
          <p:nvPr/>
        </p:nvSpPr>
        <p:spPr>
          <a:xfrm>
            <a:off x="6690329" y="2984584"/>
            <a:ext cx="5044471" cy="2862322"/>
          </a:xfrm>
          <a:prstGeom prst="rect">
            <a:avLst/>
          </a:prstGeom>
          <a:noFill/>
        </p:spPr>
        <p:txBody>
          <a:bodyPr wrap="square" rtlCol="0">
            <a:spAutoFit/>
          </a:bodyPr>
          <a:lstStyle/>
          <a:p>
            <a:pPr marL="342900" indent="-342900">
              <a:buFont typeface="+mj-lt"/>
              <a:buAutoNum type="arabicPeriod" startAt="11"/>
            </a:pPr>
            <a:r>
              <a:rPr lang="en-US" dirty="0">
                <a:solidFill>
                  <a:schemeClr val="bg2"/>
                </a:solidFill>
              </a:rPr>
              <a:t> AT &amp; T Technologies</a:t>
            </a:r>
          </a:p>
          <a:p>
            <a:pPr marL="342900" indent="-342900">
              <a:buFont typeface="+mj-lt"/>
              <a:buAutoNum type="arabicPeriod" startAt="11"/>
            </a:pPr>
            <a:r>
              <a:rPr lang="en-US" dirty="0">
                <a:solidFill>
                  <a:schemeClr val="bg2"/>
                </a:solidFill>
              </a:rPr>
              <a:t> U.S. Steel</a:t>
            </a:r>
          </a:p>
          <a:p>
            <a:pPr marL="342900" indent="-342900">
              <a:buFont typeface="+mj-lt"/>
              <a:buAutoNum type="arabicPeriod" startAt="11"/>
            </a:pPr>
            <a:r>
              <a:rPr lang="en-US" dirty="0">
                <a:solidFill>
                  <a:schemeClr val="bg2"/>
                </a:solidFill>
              </a:rPr>
              <a:t> Chevron (Rockefeller Oil)</a:t>
            </a:r>
          </a:p>
          <a:p>
            <a:pPr marL="342900" indent="-342900">
              <a:buFont typeface="+mj-lt"/>
              <a:buAutoNum type="arabicPeriod" startAt="11"/>
            </a:pPr>
            <a:r>
              <a:rPr lang="en-US" dirty="0">
                <a:solidFill>
                  <a:schemeClr val="bg2"/>
                </a:solidFill>
                <a:highlight>
                  <a:srgbClr val="0000FF"/>
                </a:highlight>
              </a:rPr>
              <a:t> LTV </a:t>
            </a:r>
          </a:p>
          <a:p>
            <a:pPr marL="342900" indent="-342900">
              <a:buFont typeface="+mj-lt"/>
              <a:buAutoNum type="arabicPeriod" startAt="11"/>
            </a:pPr>
            <a:r>
              <a:rPr lang="en-US" dirty="0">
                <a:solidFill>
                  <a:schemeClr val="bg2"/>
                </a:solidFill>
              </a:rPr>
              <a:t> </a:t>
            </a:r>
            <a:r>
              <a:rPr lang="fr-FR" dirty="0">
                <a:solidFill>
                  <a:schemeClr val="bg2"/>
                </a:solidFill>
              </a:rPr>
              <a:t>E. I. du Pont de Nemours and Co.</a:t>
            </a:r>
            <a:r>
              <a:rPr lang="en-US" dirty="0">
                <a:solidFill>
                  <a:schemeClr val="bg2"/>
                </a:solidFill>
              </a:rPr>
              <a:t> </a:t>
            </a:r>
          </a:p>
          <a:p>
            <a:pPr marL="342900" indent="-342900">
              <a:buFont typeface="+mj-lt"/>
              <a:buAutoNum type="arabicPeriod" startAt="11"/>
            </a:pPr>
            <a:r>
              <a:rPr lang="en-US" dirty="0">
                <a:solidFill>
                  <a:schemeClr val="bg2"/>
                </a:solidFill>
              </a:rPr>
              <a:t> Shell Oil</a:t>
            </a:r>
          </a:p>
          <a:p>
            <a:pPr marL="342900" indent="-342900">
              <a:buFont typeface="+mj-lt"/>
              <a:buAutoNum type="arabicPeriod" startAt="11"/>
            </a:pPr>
            <a:r>
              <a:rPr lang="en-US" dirty="0">
                <a:solidFill>
                  <a:schemeClr val="bg2"/>
                </a:solidFill>
              </a:rPr>
              <a:t> CBS</a:t>
            </a:r>
          </a:p>
          <a:p>
            <a:pPr marL="342900" indent="-342900">
              <a:buFont typeface="+mj-lt"/>
              <a:buAutoNum type="arabicPeriod" startAt="11"/>
            </a:pPr>
            <a:r>
              <a:rPr lang="en-US" dirty="0">
                <a:solidFill>
                  <a:schemeClr val="bg2"/>
                </a:solidFill>
              </a:rPr>
              <a:t> Amoco (Rockefeller Oil)</a:t>
            </a:r>
          </a:p>
          <a:p>
            <a:pPr marL="342900" indent="-342900">
              <a:buFont typeface="+mj-lt"/>
              <a:buAutoNum type="arabicPeriod" startAt="11"/>
            </a:pPr>
            <a:r>
              <a:rPr lang="en-US" dirty="0">
                <a:solidFill>
                  <a:schemeClr val="bg2"/>
                </a:solidFill>
              </a:rPr>
              <a:t> General Telephone and Telegraph</a:t>
            </a:r>
          </a:p>
          <a:p>
            <a:pPr marL="342900" indent="-342900">
              <a:buFont typeface="+mj-lt"/>
              <a:buAutoNum type="arabicPeriod" startAt="11"/>
            </a:pPr>
            <a:r>
              <a:rPr lang="en-US" dirty="0">
                <a:solidFill>
                  <a:schemeClr val="bg2"/>
                </a:solidFill>
              </a:rPr>
              <a:t> Goodyear Tire and Rubber</a:t>
            </a:r>
          </a:p>
        </p:txBody>
      </p:sp>
    </p:spTree>
    <p:extLst>
      <p:ext uri="{BB962C8B-B14F-4D97-AF65-F5344CB8AC3E}">
        <p14:creationId xmlns:p14="http://schemas.microsoft.com/office/powerpoint/2010/main" val="8714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5B6BD44-FD8F-8538-35BC-37BEAED0433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Nixon Presidency</a:t>
            </a:r>
          </a:p>
        </p:txBody>
      </p:sp>
      <p:sp>
        <p:nvSpPr>
          <p:cNvPr id="14" name="Content Placeholder 13"/>
          <p:cNvSpPr>
            <a:spLocks noGrp="1"/>
          </p:cNvSpPr>
          <p:nvPr>
            <p:ph sz="half" idx="1"/>
          </p:nvPr>
        </p:nvSpPr>
        <p:spPr>
          <a:xfrm>
            <a:off x="557702" y="1500326"/>
            <a:ext cx="8630686" cy="4976674"/>
          </a:xfrm>
        </p:spPr>
        <p:txBody>
          <a:bodyPr anchor="t">
            <a:normAutofit/>
          </a:bodyPr>
          <a:lstStyle/>
          <a:p>
            <a:pPr>
              <a:lnSpc>
                <a:spcPts val="2900"/>
              </a:lnSpc>
              <a:spcBef>
                <a:spcPts val="1800"/>
              </a:spcBef>
            </a:pPr>
            <a:r>
              <a:rPr lang="en-US" sz="2400" dirty="0"/>
              <a:t>Richard Nixon got into trouble with the political establishment when he refused to give into internationalist demands. </a:t>
            </a:r>
          </a:p>
          <a:p>
            <a:pPr lvl="1">
              <a:lnSpc>
                <a:spcPts val="2900"/>
              </a:lnSpc>
              <a:spcBef>
                <a:spcPts val="1800"/>
              </a:spcBef>
            </a:pPr>
            <a:r>
              <a:rPr lang="en-US" sz="2400" dirty="0"/>
              <a:t>He engaged in a program of Vietnamization, helping the South Vietnamese to fight their own war without American Serviceman help.</a:t>
            </a:r>
          </a:p>
          <a:p>
            <a:pPr marL="1371600" lvl="2" indent="-457200">
              <a:lnSpc>
                <a:spcPts val="2900"/>
              </a:lnSpc>
              <a:spcBef>
                <a:spcPts val="1800"/>
              </a:spcBef>
              <a:buFont typeface="+mj-lt"/>
              <a:buAutoNum type="arabicPeriod"/>
            </a:pPr>
            <a:r>
              <a:rPr lang="en-US" sz="2000" dirty="0"/>
              <a:t>“Strengthening the armed force of the South Vietnamese in numbers, equipment, leadership and combat skills.“</a:t>
            </a:r>
          </a:p>
          <a:p>
            <a:pPr marL="1371600" lvl="2" indent="-457200">
              <a:lnSpc>
                <a:spcPts val="2900"/>
              </a:lnSpc>
              <a:spcBef>
                <a:spcPts val="1800"/>
              </a:spcBef>
              <a:buFont typeface="+mj-lt"/>
              <a:buAutoNum type="arabicPeriod"/>
            </a:pPr>
            <a:r>
              <a:rPr lang="en-US" sz="2000" dirty="0"/>
              <a:t>The extension of the pacification program (</a:t>
            </a:r>
            <a:r>
              <a:rPr lang="en-US" sz="2000" i="1" dirty="0"/>
              <a:t>i.e.,</a:t>
            </a:r>
            <a:r>
              <a:rPr lang="en-US" sz="2000" dirty="0"/>
              <a:t> military aid to civilians) in South Vietnam.</a:t>
            </a:r>
          </a:p>
        </p:txBody>
      </p:sp>
      <p:pic>
        <p:nvPicPr>
          <p:cNvPr id="2" name="Picture 1">
            <a:extLst>
              <a:ext uri="{FF2B5EF4-FFF2-40B4-BE49-F238E27FC236}">
                <a16:creationId xmlns:a16="http://schemas.microsoft.com/office/drawing/2014/main" id="{C876F8C9-ED55-568C-D96A-047A0DDEEA36}"/>
              </a:ext>
            </a:extLst>
          </p:cNvPr>
          <p:cNvPicPr>
            <a:picLocks noChangeAspect="1"/>
          </p:cNvPicPr>
          <p:nvPr/>
        </p:nvPicPr>
        <p:blipFill>
          <a:blip r:embed="rId3"/>
          <a:stretch>
            <a:fillRect/>
          </a:stretch>
        </p:blipFill>
        <p:spPr>
          <a:xfrm>
            <a:off x="9701700" y="1056508"/>
            <a:ext cx="1932599" cy="2578832"/>
          </a:xfrm>
          <a:prstGeom prst="rect">
            <a:avLst/>
          </a:prstGeom>
        </p:spPr>
      </p:pic>
      <p:pic>
        <p:nvPicPr>
          <p:cNvPr id="3" name="Picture 2">
            <a:extLst>
              <a:ext uri="{FF2B5EF4-FFF2-40B4-BE49-F238E27FC236}">
                <a16:creationId xmlns:a16="http://schemas.microsoft.com/office/drawing/2014/main" id="{4AA19CB8-8F69-98C7-57F3-322CFEF23C33}"/>
              </a:ext>
            </a:extLst>
          </p:cNvPr>
          <p:cNvPicPr>
            <a:picLocks noChangeAspect="1"/>
          </p:cNvPicPr>
          <p:nvPr/>
        </p:nvPicPr>
        <p:blipFill>
          <a:blip r:embed="rId4"/>
          <a:stretch>
            <a:fillRect/>
          </a:stretch>
        </p:blipFill>
        <p:spPr>
          <a:xfrm>
            <a:off x="9701700" y="3776186"/>
            <a:ext cx="1932599" cy="2477241"/>
          </a:xfrm>
          <a:prstGeom prst="rect">
            <a:avLst/>
          </a:prstGeom>
        </p:spPr>
      </p:pic>
    </p:spTree>
    <p:extLst>
      <p:ext uri="{BB962C8B-B14F-4D97-AF65-F5344CB8AC3E}">
        <p14:creationId xmlns:p14="http://schemas.microsoft.com/office/powerpoint/2010/main" val="8308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209DB5F-B14B-1EAA-D449-8C4EA8BDF5A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Nixon Presidency</a:t>
            </a:r>
          </a:p>
        </p:txBody>
      </p:sp>
      <p:sp>
        <p:nvSpPr>
          <p:cNvPr id="14" name="Content Placeholder 13"/>
          <p:cNvSpPr>
            <a:spLocks noGrp="1"/>
          </p:cNvSpPr>
          <p:nvPr>
            <p:ph sz="half" idx="1"/>
          </p:nvPr>
        </p:nvSpPr>
        <p:spPr>
          <a:xfrm>
            <a:off x="466077" y="1220771"/>
            <a:ext cx="8708994" cy="4363283"/>
          </a:xfrm>
        </p:spPr>
        <p:txBody>
          <a:bodyPr anchor="t">
            <a:normAutofit fontScale="70000" lnSpcReduction="20000"/>
          </a:bodyPr>
          <a:lstStyle/>
          <a:p>
            <a:pPr>
              <a:lnSpc>
                <a:spcPts val="2900"/>
              </a:lnSpc>
              <a:spcBef>
                <a:spcPts val="1800"/>
              </a:spcBef>
            </a:pPr>
            <a:r>
              <a:rPr lang="en-US" sz="2800" b="1" dirty="0"/>
              <a:t>Vietnamization </a:t>
            </a:r>
            <a:r>
              <a:rPr lang="en-US" sz="2400" dirty="0"/>
              <a:t>– an idea put forth by U.S. Secretary of State Heinz Alfred “Henry” Kissinger to take out American troops and let the South Vietnamese fight their own war. </a:t>
            </a:r>
          </a:p>
          <a:p>
            <a:pPr lvl="1">
              <a:lnSpc>
                <a:spcPts val="2900"/>
              </a:lnSpc>
              <a:spcBef>
                <a:spcPts val="1800"/>
              </a:spcBef>
            </a:pPr>
            <a:r>
              <a:rPr lang="en-US" sz="2000" dirty="0"/>
              <a:t>This program was very similar to the program we are doing in Ukraine.</a:t>
            </a:r>
          </a:p>
          <a:p>
            <a:pPr lvl="1">
              <a:lnSpc>
                <a:spcPts val="2900"/>
              </a:lnSpc>
              <a:spcBef>
                <a:spcPts val="1800"/>
              </a:spcBef>
            </a:pPr>
            <a:r>
              <a:rPr lang="en-US" sz="2000" dirty="0"/>
              <a:t>The flow of supplies to the South Vietnamese would be the same, U.S. soldiers would not be doing the fighting.</a:t>
            </a:r>
          </a:p>
          <a:p>
            <a:pPr lvl="1">
              <a:lnSpc>
                <a:spcPts val="2900"/>
              </a:lnSpc>
              <a:spcBef>
                <a:spcPts val="1800"/>
              </a:spcBef>
            </a:pPr>
            <a:r>
              <a:rPr lang="en-US" sz="2000" dirty="0"/>
              <a:t>This worked well until Sens. George McGovern, Frank Church, and Howard Metzenbaum slipped an amendment in an appropriations bill stopping all financial and military support to South Vietnam.</a:t>
            </a:r>
          </a:p>
        </p:txBody>
      </p:sp>
      <p:pic>
        <p:nvPicPr>
          <p:cNvPr id="2" name="Picture 1">
            <a:extLst>
              <a:ext uri="{FF2B5EF4-FFF2-40B4-BE49-F238E27FC236}">
                <a16:creationId xmlns:a16="http://schemas.microsoft.com/office/drawing/2014/main" id="{C876F8C9-ED55-568C-D96A-047A0DDEEA36}"/>
              </a:ext>
            </a:extLst>
          </p:cNvPr>
          <p:cNvPicPr>
            <a:picLocks noChangeAspect="1"/>
          </p:cNvPicPr>
          <p:nvPr/>
        </p:nvPicPr>
        <p:blipFill>
          <a:blip r:embed="rId3"/>
          <a:stretch>
            <a:fillRect/>
          </a:stretch>
        </p:blipFill>
        <p:spPr>
          <a:xfrm>
            <a:off x="9701700" y="1056508"/>
            <a:ext cx="1932599" cy="2578832"/>
          </a:xfrm>
          <a:prstGeom prst="rect">
            <a:avLst/>
          </a:prstGeom>
        </p:spPr>
      </p:pic>
      <p:pic>
        <p:nvPicPr>
          <p:cNvPr id="4" name="Picture 3">
            <a:extLst>
              <a:ext uri="{FF2B5EF4-FFF2-40B4-BE49-F238E27FC236}">
                <a16:creationId xmlns:a16="http://schemas.microsoft.com/office/drawing/2014/main" id="{4437140A-628C-F887-A9DF-477E292A96A3}"/>
              </a:ext>
            </a:extLst>
          </p:cNvPr>
          <p:cNvPicPr>
            <a:picLocks noChangeAspect="1"/>
          </p:cNvPicPr>
          <p:nvPr/>
        </p:nvPicPr>
        <p:blipFill>
          <a:blip r:embed="rId4"/>
          <a:stretch>
            <a:fillRect/>
          </a:stretch>
        </p:blipFill>
        <p:spPr>
          <a:xfrm>
            <a:off x="9701700" y="3825619"/>
            <a:ext cx="1932599" cy="2371826"/>
          </a:xfrm>
          <a:prstGeom prst="rect">
            <a:avLst/>
          </a:prstGeom>
        </p:spPr>
      </p:pic>
      <p:grpSp>
        <p:nvGrpSpPr>
          <p:cNvPr id="8" name="Group 7">
            <a:extLst>
              <a:ext uri="{FF2B5EF4-FFF2-40B4-BE49-F238E27FC236}">
                <a16:creationId xmlns:a16="http://schemas.microsoft.com/office/drawing/2014/main" id="{2092C32F-284A-5247-AD80-2BF8026225AA}"/>
              </a:ext>
            </a:extLst>
          </p:cNvPr>
          <p:cNvGrpSpPr/>
          <p:nvPr/>
        </p:nvGrpSpPr>
        <p:grpSpPr>
          <a:xfrm>
            <a:off x="2938508" y="5363921"/>
            <a:ext cx="3371137" cy="1169449"/>
            <a:chOff x="2088379" y="5347501"/>
            <a:chExt cx="3371137" cy="1169449"/>
          </a:xfrm>
        </p:grpSpPr>
        <p:pic>
          <p:nvPicPr>
            <p:cNvPr id="5" name="Picture 4">
              <a:extLst>
                <a:ext uri="{FF2B5EF4-FFF2-40B4-BE49-F238E27FC236}">
                  <a16:creationId xmlns:a16="http://schemas.microsoft.com/office/drawing/2014/main" id="{1BD74871-08F9-8842-7AB5-6836CEDB3E93}"/>
                </a:ext>
              </a:extLst>
            </p:cNvPr>
            <p:cNvPicPr>
              <a:picLocks noChangeAspect="1"/>
            </p:cNvPicPr>
            <p:nvPr/>
          </p:nvPicPr>
          <p:blipFill>
            <a:blip r:embed="rId5"/>
            <a:stretch>
              <a:fillRect/>
            </a:stretch>
          </p:blipFill>
          <p:spPr>
            <a:xfrm>
              <a:off x="2088379" y="5347501"/>
              <a:ext cx="850129" cy="1131134"/>
            </a:xfrm>
            <a:prstGeom prst="rect">
              <a:avLst/>
            </a:prstGeom>
          </p:spPr>
        </p:pic>
        <p:pic>
          <p:nvPicPr>
            <p:cNvPr id="6" name="Picture 5">
              <a:extLst>
                <a:ext uri="{FF2B5EF4-FFF2-40B4-BE49-F238E27FC236}">
                  <a16:creationId xmlns:a16="http://schemas.microsoft.com/office/drawing/2014/main" id="{125EF21C-B6F9-C34B-E1A4-B7367F7097B0}"/>
                </a:ext>
              </a:extLst>
            </p:cNvPr>
            <p:cNvPicPr>
              <a:picLocks noChangeAspect="1"/>
            </p:cNvPicPr>
            <p:nvPr/>
          </p:nvPicPr>
          <p:blipFill>
            <a:blip r:embed="rId6"/>
            <a:stretch>
              <a:fillRect/>
            </a:stretch>
          </p:blipFill>
          <p:spPr>
            <a:xfrm>
              <a:off x="3234892" y="5363921"/>
              <a:ext cx="970395" cy="1136609"/>
            </a:xfrm>
            <a:prstGeom prst="rect">
              <a:avLst/>
            </a:prstGeom>
          </p:spPr>
        </p:pic>
        <p:pic>
          <p:nvPicPr>
            <p:cNvPr id="7" name="Picture 6">
              <a:extLst>
                <a:ext uri="{FF2B5EF4-FFF2-40B4-BE49-F238E27FC236}">
                  <a16:creationId xmlns:a16="http://schemas.microsoft.com/office/drawing/2014/main" id="{4C32CD1C-FD70-48A9-8CC0-03834CB39729}"/>
                </a:ext>
              </a:extLst>
            </p:cNvPr>
            <p:cNvPicPr>
              <a:picLocks noChangeAspect="1"/>
            </p:cNvPicPr>
            <p:nvPr/>
          </p:nvPicPr>
          <p:blipFill>
            <a:blip r:embed="rId7"/>
            <a:stretch>
              <a:fillRect/>
            </a:stretch>
          </p:blipFill>
          <p:spPr>
            <a:xfrm>
              <a:off x="4501671" y="5363921"/>
              <a:ext cx="957845" cy="1153029"/>
            </a:xfrm>
            <a:prstGeom prst="rect">
              <a:avLst/>
            </a:prstGeom>
          </p:spPr>
        </p:pic>
      </p:grpSp>
    </p:spTree>
    <p:extLst>
      <p:ext uri="{BB962C8B-B14F-4D97-AF65-F5344CB8AC3E}">
        <p14:creationId xmlns:p14="http://schemas.microsoft.com/office/powerpoint/2010/main" val="391397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2442293-AE07-017D-F6CB-438FDAC3374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Nixon Presidency</a:t>
            </a:r>
          </a:p>
        </p:txBody>
      </p:sp>
      <p:sp>
        <p:nvSpPr>
          <p:cNvPr id="14" name="Content Placeholder 13"/>
          <p:cNvSpPr>
            <a:spLocks noGrp="1"/>
          </p:cNvSpPr>
          <p:nvPr>
            <p:ph sz="half" idx="1"/>
          </p:nvPr>
        </p:nvSpPr>
        <p:spPr>
          <a:xfrm>
            <a:off x="557702" y="1500326"/>
            <a:ext cx="8630686" cy="4976674"/>
          </a:xfrm>
        </p:spPr>
        <p:txBody>
          <a:bodyPr anchor="t">
            <a:normAutofit/>
          </a:bodyPr>
          <a:lstStyle/>
          <a:p>
            <a:pPr>
              <a:lnSpc>
                <a:spcPts val="2900"/>
              </a:lnSpc>
              <a:spcBef>
                <a:spcPts val="1800"/>
              </a:spcBef>
            </a:pPr>
            <a:r>
              <a:rPr lang="en-US" sz="2400" dirty="0"/>
              <a:t>Richard Nixon got into trouble with the political establishment when he refused to give into internationalist demands. </a:t>
            </a:r>
          </a:p>
          <a:p>
            <a:pPr lvl="1">
              <a:lnSpc>
                <a:spcPts val="2900"/>
              </a:lnSpc>
              <a:spcBef>
                <a:spcPts val="1800"/>
              </a:spcBef>
            </a:pPr>
            <a:r>
              <a:rPr lang="en-US" sz="2400" dirty="0"/>
              <a:t>He engaged in a program of Vietnamization, helping the South Vietnamese to fight their own war without American Serviceman help.</a:t>
            </a:r>
          </a:p>
          <a:p>
            <a:pPr marL="1371600" lvl="2" indent="-457200">
              <a:lnSpc>
                <a:spcPts val="2900"/>
              </a:lnSpc>
              <a:spcBef>
                <a:spcPts val="1800"/>
              </a:spcBef>
              <a:buFont typeface="+mj-lt"/>
              <a:buAutoNum type="arabicPeriod"/>
            </a:pPr>
            <a:r>
              <a:rPr lang="en-US" sz="2000" dirty="0"/>
              <a:t>“Strengthening the armed force of the South Vietnamese in numbers, equipment, leadership and combat skills.“</a:t>
            </a:r>
          </a:p>
          <a:p>
            <a:pPr marL="1371600" lvl="2" indent="-457200">
              <a:lnSpc>
                <a:spcPts val="2900"/>
              </a:lnSpc>
              <a:spcBef>
                <a:spcPts val="1800"/>
              </a:spcBef>
              <a:buFont typeface="+mj-lt"/>
              <a:buAutoNum type="arabicPeriod"/>
            </a:pPr>
            <a:r>
              <a:rPr lang="en-US" sz="2000" dirty="0"/>
              <a:t>The extension of the pacification program (</a:t>
            </a:r>
            <a:r>
              <a:rPr lang="en-US" sz="2000" i="1" dirty="0"/>
              <a:t>i.e.</a:t>
            </a:r>
            <a:r>
              <a:rPr lang="en-US" sz="2000" dirty="0"/>
              <a:t> military aid to civilians) in South Vietnam.</a:t>
            </a:r>
          </a:p>
        </p:txBody>
      </p:sp>
      <p:pic>
        <p:nvPicPr>
          <p:cNvPr id="2" name="Picture 1">
            <a:extLst>
              <a:ext uri="{FF2B5EF4-FFF2-40B4-BE49-F238E27FC236}">
                <a16:creationId xmlns:a16="http://schemas.microsoft.com/office/drawing/2014/main" id="{C876F8C9-ED55-568C-D96A-047A0DDEEA36}"/>
              </a:ext>
            </a:extLst>
          </p:cNvPr>
          <p:cNvPicPr>
            <a:picLocks noChangeAspect="1"/>
          </p:cNvPicPr>
          <p:nvPr/>
        </p:nvPicPr>
        <p:blipFill>
          <a:blip r:embed="rId3"/>
          <a:stretch>
            <a:fillRect/>
          </a:stretch>
        </p:blipFill>
        <p:spPr>
          <a:xfrm>
            <a:off x="9701700" y="1056508"/>
            <a:ext cx="1932599" cy="2578832"/>
          </a:xfrm>
          <a:prstGeom prst="rect">
            <a:avLst/>
          </a:prstGeom>
        </p:spPr>
      </p:pic>
      <p:pic>
        <p:nvPicPr>
          <p:cNvPr id="4" name="Picture 3">
            <a:extLst>
              <a:ext uri="{FF2B5EF4-FFF2-40B4-BE49-F238E27FC236}">
                <a16:creationId xmlns:a16="http://schemas.microsoft.com/office/drawing/2014/main" id="{58298416-9E5F-E2B1-BFAF-6F1B1809709C}"/>
              </a:ext>
            </a:extLst>
          </p:cNvPr>
          <p:cNvPicPr>
            <a:picLocks noChangeAspect="1"/>
          </p:cNvPicPr>
          <p:nvPr/>
        </p:nvPicPr>
        <p:blipFill>
          <a:blip r:embed="rId4"/>
          <a:stretch>
            <a:fillRect/>
          </a:stretch>
        </p:blipFill>
        <p:spPr>
          <a:xfrm>
            <a:off x="9701700" y="3814806"/>
            <a:ext cx="1932598" cy="2408500"/>
          </a:xfrm>
          <a:prstGeom prst="rect">
            <a:avLst/>
          </a:prstGeom>
        </p:spPr>
      </p:pic>
    </p:spTree>
    <p:extLst>
      <p:ext uri="{BB962C8B-B14F-4D97-AF65-F5344CB8AC3E}">
        <p14:creationId xmlns:p14="http://schemas.microsoft.com/office/powerpoint/2010/main" val="3200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B5F0CCA-37A5-2C24-6656-CDC85550F5A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Nixon Presidency</a:t>
            </a:r>
          </a:p>
        </p:txBody>
      </p:sp>
      <p:sp>
        <p:nvSpPr>
          <p:cNvPr id="14" name="Content Placeholder 13"/>
          <p:cNvSpPr>
            <a:spLocks noGrp="1"/>
          </p:cNvSpPr>
          <p:nvPr>
            <p:ph sz="half" idx="1"/>
          </p:nvPr>
        </p:nvSpPr>
        <p:spPr>
          <a:xfrm>
            <a:off x="557702" y="1500326"/>
            <a:ext cx="8630686" cy="4976674"/>
          </a:xfrm>
        </p:spPr>
        <p:txBody>
          <a:bodyPr anchor="t">
            <a:normAutofit fontScale="92500"/>
          </a:bodyPr>
          <a:lstStyle/>
          <a:p>
            <a:pPr>
              <a:lnSpc>
                <a:spcPts val="2900"/>
              </a:lnSpc>
              <a:spcBef>
                <a:spcPts val="1800"/>
              </a:spcBef>
            </a:pPr>
            <a:r>
              <a:rPr lang="en-US" sz="2400" dirty="0"/>
              <a:t>Richard Nixon got into trouble with the political establishment when he refused to give into internationalist demands. </a:t>
            </a:r>
          </a:p>
          <a:p>
            <a:pPr lvl="1">
              <a:lnSpc>
                <a:spcPts val="2900"/>
              </a:lnSpc>
              <a:spcBef>
                <a:spcPts val="1800"/>
              </a:spcBef>
            </a:pPr>
            <a:r>
              <a:rPr lang="en-US" sz="2400" dirty="0"/>
              <a:t>Nixon kept interest rates high to control the money supply. The 1973 recession did not help his popularity.</a:t>
            </a:r>
          </a:p>
          <a:p>
            <a:pPr lvl="1">
              <a:lnSpc>
                <a:spcPts val="2900"/>
              </a:lnSpc>
              <a:spcBef>
                <a:spcPts val="1800"/>
              </a:spcBef>
            </a:pPr>
            <a:r>
              <a:rPr lang="en-US" sz="2400" dirty="0"/>
              <a:t>He also refused to sent troops around the world to police conflicts. He preferred to send aid to the regions.</a:t>
            </a:r>
          </a:p>
          <a:p>
            <a:pPr lvl="1">
              <a:lnSpc>
                <a:spcPts val="2900"/>
              </a:lnSpc>
              <a:spcBef>
                <a:spcPts val="1800"/>
              </a:spcBef>
            </a:pPr>
            <a:r>
              <a:rPr lang="en-US" sz="2400" dirty="0"/>
              <a:t>Richard Nixon would resign on August 9, 1974, thanks to the phony Watergate hearings.</a:t>
            </a:r>
          </a:p>
        </p:txBody>
      </p:sp>
      <p:pic>
        <p:nvPicPr>
          <p:cNvPr id="2" name="Picture 1">
            <a:extLst>
              <a:ext uri="{FF2B5EF4-FFF2-40B4-BE49-F238E27FC236}">
                <a16:creationId xmlns:a16="http://schemas.microsoft.com/office/drawing/2014/main" id="{C876F8C9-ED55-568C-D96A-047A0DDEEA36}"/>
              </a:ext>
            </a:extLst>
          </p:cNvPr>
          <p:cNvPicPr>
            <a:picLocks noChangeAspect="1"/>
          </p:cNvPicPr>
          <p:nvPr/>
        </p:nvPicPr>
        <p:blipFill>
          <a:blip r:embed="rId3"/>
          <a:stretch>
            <a:fillRect/>
          </a:stretch>
        </p:blipFill>
        <p:spPr>
          <a:xfrm>
            <a:off x="9701700" y="1056508"/>
            <a:ext cx="1932599" cy="2578832"/>
          </a:xfrm>
          <a:prstGeom prst="rect">
            <a:avLst/>
          </a:prstGeom>
        </p:spPr>
      </p:pic>
      <p:pic>
        <p:nvPicPr>
          <p:cNvPr id="4" name="Picture 3">
            <a:extLst>
              <a:ext uri="{FF2B5EF4-FFF2-40B4-BE49-F238E27FC236}">
                <a16:creationId xmlns:a16="http://schemas.microsoft.com/office/drawing/2014/main" id="{58298416-9E5F-E2B1-BFAF-6F1B1809709C}"/>
              </a:ext>
            </a:extLst>
          </p:cNvPr>
          <p:cNvPicPr>
            <a:picLocks noChangeAspect="1"/>
          </p:cNvPicPr>
          <p:nvPr/>
        </p:nvPicPr>
        <p:blipFill>
          <a:blip r:embed="rId4"/>
          <a:stretch>
            <a:fillRect/>
          </a:stretch>
        </p:blipFill>
        <p:spPr>
          <a:xfrm>
            <a:off x="9701700" y="3814806"/>
            <a:ext cx="1932598" cy="2408500"/>
          </a:xfrm>
          <a:prstGeom prst="rect">
            <a:avLst/>
          </a:prstGeom>
        </p:spPr>
      </p:pic>
    </p:spTree>
    <p:extLst>
      <p:ext uri="{BB962C8B-B14F-4D97-AF65-F5344CB8AC3E}">
        <p14:creationId xmlns:p14="http://schemas.microsoft.com/office/powerpoint/2010/main" val="159093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8FC0542-F623-8F53-2067-451DBFA0768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Ford Presidency</a:t>
            </a:r>
          </a:p>
        </p:txBody>
      </p:sp>
      <p:sp>
        <p:nvSpPr>
          <p:cNvPr id="14" name="Content Placeholder 13"/>
          <p:cNvSpPr>
            <a:spLocks noGrp="1"/>
          </p:cNvSpPr>
          <p:nvPr>
            <p:ph sz="half" idx="1"/>
          </p:nvPr>
        </p:nvSpPr>
        <p:spPr>
          <a:xfrm>
            <a:off x="557702" y="1500326"/>
            <a:ext cx="8630686" cy="4976674"/>
          </a:xfrm>
        </p:spPr>
        <p:txBody>
          <a:bodyPr anchor="t">
            <a:normAutofit/>
          </a:bodyPr>
          <a:lstStyle/>
          <a:p>
            <a:pPr>
              <a:lnSpc>
                <a:spcPts val="2900"/>
              </a:lnSpc>
              <a:spcBef>
                <a:spcPts val="1800"/>
              </a:spcBef>
            </a:pPr>
            <a:r>
              <a:rPr lang="en-US" sz="2400" dirty="0"/>
              <a:t>Gerald Ford was rewarded the presidency for his role in the JFK Assassination Cover-up. He authored much of the Warren Commission Report along with Senator Arlen Spector (R-PA).</a:t>
            </a:r>
          </a:p>
          <a:p>
            <a:pPr lvl="1">
              <a:lnSpc>
                <a:spcPts val="2900"/>
              </a:lnSpc>
              <a:spcBef>
                <a:spcPts val="1800"/>
              </a:spcBef>
            </a:pPr>
            <a:r>
              <a:rPr lang="en-US" sz="2400" dirty="0"/>
              <a:t>The Gerald Ford program to beat inflation was a program called “Whip Inflation Now!” </a:t>
            </a:r>
          </a:p>
          <a:p>
            <a:pPr lvl="1">
              <a:lnSpc>
                <a:spcPts val="2900"/>
              </a:lnSpc>
              <a:spcBef>
                <a:spcPts val="1800"/>
              </a:spcBef>
            </a:pPr>
            <a:r>
              <a:rPr lang="en-US" sz="2400" dirty="0"/>
              <a:t>People wore WIN buttons and promised to spend less money.</a:t>
            </a:r>
          </a:p>
        </p:txBody>
      </p:sp>
      <p:pic>
        <p:nvPicPr>
          <p:cNvPr id="4" name="Picture 3">
            <a:extLst>
              <a:ext uri="{FF2B5EF4-FFF2-40B4-BE49-F238E27FC236}">
                <a16:creationId xmlns:a16="http://schemas.microsoft.com/office/drawing/2014/main" id="{58298416-9E5F-E2B1-BFAF-6F1B1809709C}"/>
              </a:ext>
            </a:extLst>
          </p:cNvPr>
          <p:cNvPicPr>
            <a:picLocks noChangeAspect="1"/>
          </p:cNvPicPr>
          <p:nvPr/>
        </p:nvPicPr>
        <p:blipFill>
          <a:blip r:embed="rId3"/>
          <a:stretch>
            <a:fillRect/>
          </a:stretch>
        </p:blipFill>
        <p:spPr>
          <a:xfrm>
            <a:off x="9559657" y="1500326"/>
            <a:ext cx="1932598" cy="2408500"/>
          </a:xfrm>
          <a:prstGeom prst="rect">
            <a:avLst/>
          </a:prstGeom>
        </p:spPr>
      </p:pic>
      <p:pic>
        <p:nvPicPr>
          <p:cNvPr id="3" name="Picture 2">
            <a:extLst>
              <a:ext uri="{FF2B5EF4-FFF2-40B4-BE49-F238E27FC236}">
                <a16:creationId xmlns:a16="http://schemas.microsoft.com/office/drawing/2014/main" id="{69BC435F-F749-FAD1-FBAE-6CA7E9FC4701}"/>
              </a:ext>
            </a:extLst>
          </p:cNvPr>
          <p:cNvPicPr>
            <a:picLocks noChangeAspect="1"/>
          </p:cNvPicPr>
          <p:nvPr/>
        </p:nvPicPr>
        <p:blipFill>
          <a:blip r:embed="rId4"/>
          <a:stretch>
            <a:fillRect/>
          </a:stretch>
        </p:blipFill>
        <p:spPr>
          <a:xfrm>
            <a:off x="9721730" y="3988663"/>
            <a:ext cx="1608452" cy="2317633"/>
          </a:xfrm>
          <a:prstGeom prst="rect">
            <a:avLst/>
          </a:prstGeom>
        </p:spPr>
      </p:pic>
      <p:pic>
        <p:nvPicPr>
          <p:cNvPr id="5" name="Picture 4">
            <a:extLst>
              <a:ext uri="{FF2B5EF4-FFF2-40B4-BE49-F238E27FC236}">
                <a16:creationId xmlns:a16="http://schemas.microsoft.com/office/drawing/2014/main" id="{D9E35A83-0D3A-E08C-3859-E4606E94BC51}"/>
              </a:ext>
            </a:extLst>
          </p:cNvPr>
          <p:cNvPicPr>
            <a:picLocks noChangeAspect="1"/>
          </p:cNvPicPr>
          <p:nvPr/>
        </p:nvPicPr>
        <p:blipFill>
          <a:blip r:embed="rId5"/>
          <a:stretch>
            <a:fillRect/>
          </a:stretch>
        </p:blipFill>
        <p:spPr>
          <a:xfrm>
            <a:off x="5423331" y="4686300"/>
            <a:ext cx="2552700" cy="1790700"/>
          </a:xfrm>
          <a:prstGeom prst="rect">
            <a:avLst/>
          </a:prstGeom>
        </p:spPr>
      </p:pic>
      <p:pic>
        <p:nvPicPr>
          <p:cNvPr id="6" name="Picture 5">
            <a:extLst>
              <a:ext uri="{FF2B5EF4-FFF2-40B4-BE49-F238E27FC236}">
                <a16:creationId xmlns:a16="http://schemas.microsoft.com/office/drawing/2014/main" id="{08C96832-A0C6-7F8E-0773-A1E84B65ABCF}"/>
              </a:ext>
            </a:extLst>
          </p:cNvPr>
          <p:cNvPicPr>
            <a:picLocks noChangeAspect="1"/>
          </p:cNvPicPr>
          <p:nvPr/>
        </p:nvPicPr>
        <p:blipFill>
          <a:blip r:embed="rId6"/>
          <a:stretch>
            <a:fillRect/>
          </a:stretch>
        </p:blipFill>
        <p:spPr>
          <a:xfrm>
            <a:off x="2241240" y="4990069"/>
            <a:ext cx="2313004" cy="1486931"/>
          </a:xfrm>
          <a:prstGeom prst="rect">
            <a:avLst/>
          </a:prstGeom>
        </p:spPr>
      </p:pic>
    </p:spTree>
    <p:extLst>
      <p:ext uri="{BB962C8B-B14F-4D97-AF65-F5344CB8AC3E}">
        <p14:creationId xmlns:p14="http://schemas.microsoft.com/office/powerpoint/2010/main" val="18890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1B2B349-9AD1-EE0C-C695-37E154C2167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524001" y="381000"/>
            <a:ext cx="9829798" cy="693198"/>
          </a:xfrm>
        </p:spPr>
        <p:txBody>
          <a:bodyPr anchor="ctr">
            <a:normAutofit fontScale="90000"/>
          </a:bodyPr>
          <a:lstStyle/>
          <a:p>
            <a:pPr algn="ctr"/>
            <a:r>
              <a:rPr lang="en-US" sz="4000" dirty="0"/>
              <a:t>Breaking News</a:t>
            </a:r>
          </a:p>
        </p:txBody>
      </p:sp>
      <p:pic>
        <p:nvPicPr>
          <p:cNvPr id="5" name="Picture 4">
            <a:extLst>
              <a:ext uri="{FF2B5EF4-FFF2-40B4-BE49-F238E27FC236}">
                <a16:creationId xmlns:a16="http://schemas.microsoft.com/office/drawing/2014/main" id="{8328F00E-69B8-955C-BBFB-DF6D7865D3E7}"/>
              </a:ext>
            </a:extLst>
          </p:cNvPr>
          <p:cNvPicPr>
            <a:picLocks noChangeAspect="1"/>
          </p:cNvPicPr>
          <p:nvPr/>
        </p:nvPicPr>
        <p:blipFill>
          <a:blip r:embed="rId3"/>
          <a:stretch>
            <a:fillRect/>
          </a:stretch>
        </p:blipFill>
        <p:spPr>
          <a:xfrm>
            <a:off x="1330037" y="1153160"/>
            <a:ext cx="9679710" cy="5323840"/>
          </a:xfrm>
          <a:prstGeom prst="rect">
            <a:avLst/>
          </a:prstGeom>
        </p:spPr>
      </p:pic>
    </p:spTree>
    <p:extLst>
      <p:ext uri="{BB962C8B-B14F-4D97-AF65-F5344CB8AC3E}">
        <p14:creationId xmlns:p14="http://schemas.microsoft.com/office/powerpoint/2010/main" val="401592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E94BDA5-D63A-725F-F430-F07EFED0995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Carter Presidency</a:t>
            </a:r>
          </a:p>
        </p:txBody>
      </p:sp>
      <p:sp>
        <p:nvSpPr>
          <p:cNvPr id="14" name="Content Placeholder 13"/>
          <p:cNvSpPr>
            <a:spLocks noGrp="1"/>
          </p:cNvSpPr>
          <p:nvPr>
            <p:ph sz="half" idx="1"/>
          </p:nvPr>
        </p:nvSpPr>
        <p:spPr>
          <a:xfrm>
            <a:off x="557702" y="1500326"/>
            <a:ext cx="8630686" cy="4976674"/>
          </a:xfrm>
        </p:spPr>
        <p:txBody>
          <a:bodyPr anchor="t">
            <a:normAutofit fontScale="85000" lnSpcReduction="10000"/>
          </a:bodyPr>
          <a:lstStyle/>
          <a:p>
            <a:pPr>
              <a:lnSpc>
                <a:spcPts val="2900"/>
              </a:lnSpc>
              <a:spcBef>
                <a:spcPts val="1800"/>
              </a:spcBef>
            </a:pPr>
            <a:r>
              <a:rPr lang="en-US" sz="2400" dirty="0"/>
              <a:t>Jimmy Carter won the 1976 Election in a landslide over Gerald Ford. </a:t>
            </a:r>
          </a:p>
          <a:p>
            <a:pPr lvl="1">
              <a:lnSpc>
                <a:spcPts val="2900"/>
              </a:lnSpc>
              <a:spcBef>
                <a:spcPts val="1800"/>
              </a:spcBef>
            </a:pPr>
            <a:r>
              <a:rPr lang="en-US" sz="2000" dirty="0"/>
              <a:t>People knew he was headed for the top when it was noticed that he was a member of the Trilateral Commission (TC). </a:t>
            </a:r>
          </a:p>
          <a:p>
            <a:pPr lvl="1">
              <a:lnSpc>
                <a:spcPts val="2900"/>
              </a:lnSpc>
              <a:spcBef>
                <a:spcPts val="1800"/>
              </a:spcBef>
            </a:pPr>
            <a:r>
              <a:rPr lang="en-US" sz="2000" dirty="0"/>
              <a:t>Despite having Democrat majorities in both the House and Senate, President Carter had problems getting legislation passed. Because of that, the economy got worse.</a:t>
            </a:r>
          </a:p>
          <a:p>
            <a:pPr lvl="1">
              <a:lnSpc>
                <a:spcPts val="2900"/>
              </a:lnSpc>
              <a:spcBef>
                <a:spcPts val="1800"/>
              </a:spcBef>
            </a:pPr>
            <a:r>
              <a:rPr lang="en-US" sz="2000" dirty="0"/>
              <a:t>He was the first president since Kennedy to use sanctions to deal with international problems when he embargoed wheat to the Soviet Union.</a:t>
            </a:r>
          </a:p>
          <a:p>
            <a:pPr lvl="1">
              <a:lnSpc>
                <a:spcPts val="2900"/>
              </a:lnSpc>
              <a:spcBef>
                <a:spcPts val="1800"/>
              </a:spcBef>
            </a:pPr>
            <a:endParaRPr lang="en-US" sz="2000" dirty="0"/>
          </a:p>
        </p:txBody>
      </p:sp>
      <p:pic>
        <p:nvPicPr>
          <p:cNvPr id="7" name="Picture 6" descr="A person in a suit and tie&#10;&#10;Description automatically generated with medium confidence">
            <a:extLst>
              <a:ext uri="{FF2B5EF4-FFF2-40B4-BE49-F238E27FC236}">
                <a16:creationId xmlns:a16="http://schemas.microsoft.com/office/drawing/2014/main" id="{0493D9F8-27F1-68FF-A1E4-BF770C051119}"/>
              </a:ext>
            </a:extLst>
          </p:cNvPr>
          <p:cNvPicPr>
            <a:picLocks noChangeAspect="1"/>
          </p:cNvPicPr>
          <p:nvPr/>
        </p:nvPicPr>
        <p:blipFill>
          <a:blip r:embed="rId3"/>
          <a:stretch>
            <a:fillRect/>
          </a:stretch>
        </p:blipFill>
        <p:spPr>
          <a:xfrm>
            <a:off x="9684905" y="929984"/>
            <a:ext cx="2095500" cy="2790825"/>
          </a:xfrm>
          <a:prstGeom prst="rect">
            <a:avLst/>
          </a:prstGeom>
        </p:spPr>
      </p:pic>
      <p:pic>
        <p:nvPicPr>
          <p:cNvPr id="8" name="Picture 7">
            <a:extLst>
              <a:ext uri="{FF2B5EF4-FFF2-40B4-BE49-F238E27FC236}">
                <a16:creationId xmlns:a16="http://schemas.microsoft.com/office/drawing/2014/main" id="{EB2FA0B6-16AE-D0B7-D8E2-910665480B29}"/>
              </a:ext>
            </a:extLst>
          </p:cNvPr>
          <p:cNvPicPr>
            <a:picLocks noChangeAspect="1"/>
          </p:cNvPicPr>
          <p:nvPr/>
        </p:nvPicPr>
        <p:blipFill>
          <a:blip r:embed="rId4"/>
          <a:stretch>
            <a:fillRect/>
          </a:stretch>
        </p:blipFill>
        <p:spPr>
          <a:xfrm>
            <a:off x="9684905" y="3810000"/>
            <a:ext cx="2095500" cy="2667000"/>
          </a:xfrm>
          <a:prstGeom prst="rect">
            <a:avLst/>
          </a:prstGeom>
        </p:spPr>
      </p:pic>
    </p:spTree>
    <p:extLst>
      <p:ext uri="{BB962C8B-B14F-4D97-AF65-F5344CB8AC3E}">
        <p14:creationId xmlns:p14="http://schemas.microsoft.com/office/powerpoint/2010/main" val="97409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D007E74-FD98-6AE5-2147-B1A160D36ED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Carter Presidency</a:t>
            </a:r>
          </a:p>
        </p:txBody>
      </p:sp>
      <p:sp>
        <p:nvSpPr>
          <p:cNvPr id="14" name="Content Placeholder 13"/>
          <p:cNvSpPr>
            <a:spLocks noGrp="1"/>
          </p:cNvSpPr>
          <p:nvPr>
            <p:ph sz="half" idx="1"/>
          </p:nvPr>
        </p:nvSpPr>
        <p:spPr>
          <a:xfrm>
            <a:off x="557702" y="1500326"/>
            <a:ext cx="8630686" cy="4976674"/>
          </a:xfrm>
        </p:spPr>
        <p:txBody>
          <a:bodyPr anchor="t">
            <a:normAutofit/>
          </a:bodyPr>
          <a:lstStyle/>
          <a:p>
            <a:pPr>
              <a:lnSpc>
                <a:spcPts val="2900"/>
              </a:lnSpc>
              <a:spcBef>
                <a:spcPts val="1800"/>
              </a:spcBef>
            </a:pPr>
            <a:r>
              <a:rPr lang="en-US" sz="2400" dirty="0"/>
              <a:t>Jimmy Carter won the 1976 Election in a landslide over Gerald Ford. </a:t>
            </a:r>
          </a:p>
          <a:p>
            <a:pPr lvl="1">
              <a:lnSpc>
                <a:spcPts val="2900"/>
              </a:lnSpc>
              <a:spcBef>
                <a:spcPts val="1800"/>
              </a:spcBef>
            </a:pPr>
            <a:r>
              <a:rPr lang="en-US" sz="2000" dirty="0"/>
              <a:t>He decided to draw down the military arguing that since the Vietnam War was over, that we did not need as many personnel. </a:t>
            </a:r>
          </a:p>
          <a:p>
            <a:pPr lvl="1">
              <a:lnSpc>
                <a:spcPts val="2900"/>
              </a:lnSpc>
              <a:spcBef>
                <a:spcPts val="1800"/>
              </a:spcBef>
            </a:pPr>
            <a:r>
              <a:rPr lang="en-US" sz="2000" dirty="0"/>
              <a:t>He was the first president to claim he was “born again.” However, in the end, he turned out to be a nominal Southern Baptist (many of whom do not believe the gifts of the Holy Spirit are for today).</a:t>
            </a:r>
          </a:p>
          <a:p>
            <a:pPr lvl="2">
              <a:lnSpc>
                <a:spcPts val="2900"/>
              </a:lnSpc>
              <a:spcBef>
                <a:spcPts val="1800"/>
              </a:spcBef>
            </a:pPr>
            <a:r>
              <a:rPr lang="en-US" sz="2000" dirty="0"/>
              <a:t>His sister, Ruth Carter Stapleton turned out to be a high-level witch. Win Worley exposed her!</a:t>
            </a:r>
          </a:p>
        </p:txBody>
      </p:sp>
      <p:pic>
        <p:nvPicPr>
          <p:cNvPr id="7" name="Picture 6" descr="A person in a suit and tie&#10;&#10;Description automatically generated with medium confidence">
            <a:extLst>
              <a:ext uri="{FF2B5EF4-FFF2-40B4-BE49-F238E27FC236}">
                <a16:creationId xmlns:a16="http://schemas.microsoft.com/office/drawing/2014/main" id="{0493D9F8-27F1-68FF-A1E4-BF770C051119}"/>
              </a:ext>
            </a:extLst>
          </p:cNvPr>
          <p:cNvPicPr>
            <a:picLocks noChangeAspect="1"/>
          </p:cNvPicPr>
          <p:nvPr/>
        </p:nvPicPr>
        <p:blipFill>
          <a:blip r:embed="rId3"/>
          <a:stretch>
            <a:fillRect/>
          </a:stretch>
        </p:blipFill>
        <p:spPr>
          <a:xfrm>
            <a:off x="9684905" y="929984"/>
            <a:ext cx="2095500" cy="2790825"/>
          </a:xfrm>
          <a:prstGeom prst="rect">
            <a:avLst/>
          </a:prstGeom>
        </p:spPr>
      </p:pic>
      <p:pic>
        <p:nvPicPr>
          <p:cNvPr id="8" name="Picture 7">
            <a:extLst>
              <a:ext uri="{FF2B5EF4-FFF2-40B4-BE49-F238E27FC236}">
                <a16:creationId xmlns:a16="http://schemas.microsoft.com/office/drawing/2014/main" id="{EB2FA0B6-16AE-D0B7-D8E2-910665480B29}"/>
              </a:ext>
            </a:extLst>
          </p:cNvPr>
          <p:cNvPicPr>
            <a:picLocks noChangeAspect="1"/>
          </p:cNvPicPr>
          <p:nvPr/>
        </p:nvPicPr>
        <p:blipFill>
          <a:blip r:embed="rId4"/>
          <a:stretch>
            <a:fillRect/>
          </a:stretch>
        </p:blipFill>
        <p:spPr>
          <a:xfrm>
            <a:off x="9684905" y="3810000"/>
            <a:ext cx="2095500" cy="2667000"/>
          </a:xfrm>
          <a:prstGeom prst="rect">
            <a:avLst/>
          </a:prstGeom>
        </p:spPr>
      </p:pic>
    </p:spTree>
    <p:extLst>
      <p:ext uri="{BB962C8B-B14F-4D97-AF65-F5344CB8AC3E}">
        <p14:creationId xmlns:p14="http://schemas.microsoft.com/office/powerpoint/2010/main" val="226118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6D966BB-2BBF-ADD9-A565-10A9F1D8A5F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Carter Presidency</a:t>
            </a:r>
          </a:p>
        </p:txBody>
      </p:sp>
      <p:sp>
        <p:nvSpPr>
          <p:cNvPr id="14" name="Content Placeholder 13"/>
          <p:cNvSpPr>
            <a:spLocks noGrp="1"/>
          </p:cNvSpPr>
          <p:nvPr>
            <p:ph sz="half" idx="1"/>
          </p:nvPr>
        </p:nvSpPr>
        <p:spPr>
          <a:xfrm>
            <a:off x="557701" y="1500326"/>
            <a:ext cx="9001935" cy="4976674"/>
          </a:xfrm>
        </p:spPr>
        <p:txBody>
          <a:bodyPr anchor="t">
            <a:normAutofit/>
          </a:bodyPr>
          <a:lstStyle/>
          <a:p>
            <a:pPr>
              <a:lnSpc>
                <a:spcPts val="2900"/>
              </a:lnSpc>
              <a:spcBef>
                <a:spcPts val="1800"/>
              </a:spcBef>
            </a:pPr>
            <a:r>
              <a:rPr lang="en-US" sz="2400" dirty="0"/>
              <a:t>The United States came to an economic precipice in 1980 when the Federal Reserve raised its prime interest rate to 21.5%. </a:t>
            </a:r>
          </a:p>
          <a:p>
            <a:pPr lvl="1">
              <a:lnSpc>
                <a:spcPts val="2900"/>
              </a:lnSpc>
              <a:spcBef>
                <a:spcPts val="1800"/>
              </a:spcBef>
            </a:pPr>
            <a:r>
              <a:rPr lang="en-US" sz="2400" dirty="0"/>
              <a:t>At that point, the interest on the national debt almost exceeded Gross Domestic Product (GDP).</a:t>
            </a:r>
          </a:p>
          <a:p>
            <a:pPr lvl="1">
              <a:lnSpc>
                <a:spcPts val="2900"/>
              </a:lnSpc>
              <a:spcBef>
                <a:spcPts val="1800"/>
              </a:spcBef>
            </a:pPr>
            <a:r>
              <a:rPr lang="en-US" sz="2400" dirty="0"/>
              <a:t>The Carter Administration proved to be weak and ineffective, especially in the last two years of its operation.</a:t>
            </a:r>
          </a:p>
          <a:p>
            <a:pPr lvl="2">
              <a:lnSpc>
                <a:spcPts val="2000"/>
              </a:lnSpc>
              <a:spcBef>
                <a:spcPts val="600"/>
              </a:spcBef>
            </a:pPr>
            <a:r>
              <a:rPr lang="en-US" sz="1800" spc="0" dirty="0"/>
              <a:t>Energy Crisis</a:t>
            </a:r>
          </a:p>
          <a:p>
            <a:pPr lvl="2">
              <a:lnSpc>
                <a:spcPts val="2000"/>
              </a:lnSpc>
              <a:spcBef>
                <a:spcPts val="600"/>
              </a:spcBef>
            </a:pPr>
            <a:r>
              <a:rPr lang="en-US" sz="1800" spc="0" dirty="0"/>
              <a:t>Iran Hostage Crisis</a:t>
            </a:r>
          </a:p>
          <a:p>
            <a:pPr lvl="2">
              <a:lnSpc>
                <a:spcPts val="2000"/>
              </a:lnSpc>
              <a:spcBef>
                <a:spcPts val="600"/>
              </a:spcBef>
            </a:pPr>
            <a:r>
              <a:rPr lang="en-US" sz="1800" spc="0" dirty="0"/>
              <a:t>Soviet Invasion of Afghanistan</a:t>
            </a:r>
          </a:p>
          <a:p>
            <a:pPr lvl="2">
              <a:lnSpc>
                <a:spcPts val="2000"/>
              </a:lnSpc>
              <a:spcBef>
                <a:spcPts val="600"/>
              </a:spcBef>
            </a:pPr>
            <a:r>
              <a:rPr lang="en-US" sz="1800" spc="0" dirty="0"/>
              <a:t>Nicaraguan Revolution</a:t>
            </a:r>
          </a:p>
          <a:p>
            <a:pPr lvl="1">
              <a:lnSpc>
                <a:spcPts val="2900"/>
              </a:lnSpc>
              <a:spcBef>
                <a:spcPts val="1800"/>
              </a:spcBef>
            </a:pPr>
            <a:endParaRPr lang="en-US" sz="2000" dirty="0"/>
          </a:p>
        </p:txBody>
      </p:sp>
      <p:pic>
        <p:nvPicPr>
          <p:cNvPr id="7" name="Picture 6" descr="A person in a suit and tie&#10;&#10;Description automatically generated with medium confidence">
            <a:extLst>
              <a:ext uri="{FF2B5EF4-FFF2-40B4-BE49-F238E27FC236}">
                <a16:creationId xmlns:a16="http://schemas.microsoft.com/office/drawing/2014/main" id="{0493D9F8-27F1-68FF-A1E4-BF770C051119}"/>
              </a:ext>
            </a:extLst>
          </p:cNvPr>
          <p:cNvPicPr>
            <a:picLocks noChangeAspect="1"/>
          </p:cNvPicPr>
          <p:nvPr/>
        </p:nvPicPr>
        <p:blipFill>
          <a:blip r:embed="rId3"/>
          <a:stretch>
            <a:fillRect/>
          </a:stretch>
        </p:blipFill>
        <p:spPr>
          <a:xfrm>
            <a:off x="9684905" y="929984"/>
            <a:ext cx="2095500" cy="2790825"/>
          </a:xfrm>
          <a:prstGeom prst="rect">
            <a:avLst/>
          </a:prstGeom>
        </p:spPr>
      </p:pic>
      <p:pic>
        <p:nvPicPr>
          <p:cNvPr id="8" name="Picture 7">
            <a:extLst>
              <a:ext uri="{FF2B5EF4-FFF2-40B4-BE49-F238E27FC236}">
                <a16:creationId xmlns:a16="http://schemas.microsoft.com/office/drawing/2014/main" id="{EB2FA0B6-16AE-D0B7-D8E2-910665480B29}"/>
              </a:ext>
            </a:extLst>
          </p:cNvPr>
          <p:cNvPicPr>
            <a:picLocks noChangeAspect="1"/>
          </p:cNvPicPr>
          <p:nvPr/>
        </p:nvPicPr>
        <p:blipFill>
          <a:blip r:embed="rId4"/>
          <a:stretch>
            <a:fillRect/>
          </a:stretch>
        </p:blipFill>
        <p:spPr>
          <a:xfrm>
            <a:off x="9684905" y="3810000"/>
            <a:ext cx="2095500" cy="2667000"/>
          </a:xfrm>
          <a:prstGeom prst="rect">
            <a:avLst/>
          </a:prstGeom>
        </p:spPr>
      </p:pic>
    </p:spTree>
    <p:extLst>
      <p:ext uri="{BB962C8B-B14F-4D97-AF65-F5344CB8AC3E}">
        <p14:creationId xmlns:p14="http://schemas.microsoft.com/office/powerpoint/2010/main" val="222159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13B05B8-C315-B710-DC6A-617281750A9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Carter Presidency</a:t>
            </a:r>
          </a:p>
        </p:txBody>
      </p:sp>
      <p:sp>
        <p:nvSpPr>
          <p:cNvPr id="14" name="Content Placeholder 13"/>
          <p:cNvSpPr>
            <a:spLocks noGrp="1"/>
          </p:cNvSpPr>
          <p:nvPr>
            <p:ph sz="half" idx="1"/>
          </p:nvPr>
        </p:nvSpPr>
        <p:spPr>
          <a:xfrm>
            <a:off x="557701" y="1500326"/>
            <a:ext cx="9001935" cy="4976674"/>
          </a:xfrm>
        </p:spPr>
        <p:txBody>
          <a:bodyPr anchor="t">
            <a:normAutofit fontScale="92500"/>
          </a:bodyPr>
          <a:lstStyle/>
          <a:p>
            <a:pPr>
              <a:lnSpc>
                <a:spcPts val="2900"/>
              </a:lnSpc>
              <a:spcBef>
                <a:spcPts val="1800"/>
              </a:spcBef>
            </a:pPr>
            <a:r>
              <a:rPr lang="en-US" sz="2400" dirty="0"/>
              <a:t>Jimmy Carter became a campaign phenom when he announced early in his presidential campaign that he was a “born again” Christian.</a:t>
            </a:r>
          </a:p>
          <a:p>
            <a:pPr>
              <a:lnSpc>
                <a:spcPts val="2900"/>
              </a:lnSpc>
              <a:spcBef>
                <a:spcPts val="1800"/>
              </a:spcBef>
            </a:pPr>
            <a:r>
              <a:rPr lang="en-US" sz="2400" spc="0" dirty="0"/>
              <a:t>It turned out that he was a Southern Baptist with a Masonic history. Later on, </a:t>
            </a:r>
            <a:r>
              <a:rPr lang="en-US" sz="2400" i="1" spc="0" dirty="0"/>
              <a:t>Newsweek</a:t>
            </a:r>
            <a:r>
              <a:rPr lang="en-US" sz="2400" spc="0" dirty="0"/>
              <a:t> magazine reported that he was “thrice born.” A clear mark of being a member of the Lodge.</a:t>
            </a:r>
          </a:p>
          <a:p>
            <a:pPr>
              <a:lnSpc>
                <a:spcPts val="2900"/>
              </a:lnSpc>
              <a:spcBef>
                <a:spcPts val="1800"/>
              </a:spcBef>
            </a:pPr>
            <a:r>
              <a:rPr lang="en-US" sz="2400" spc="0" dirty="0"/>
              <a:t>John Todd, a former witchcraft insider claimed that they were planning to make Jimmy Carter “the antichrist.”</a:t>
            </a:r>
            <a:endParaRPr lang="en-US" sz="1800" spc="0" dirty="0"/>
          </a:p>
          <a:p>
            <a:pPr lvl="1">
              <a:lnSpc>
                <a:spcPts val="2900"/>
              </a:lnSpc>
              <a:spcBef>
                <a:spcPts val="1800"/>
              </a:spcBef>
            </a:pPr>
            <a:r>
              <a:rPr lang="en-US" sz="2000" dirty="0"/>
              <a:t>He made the rounds of Independent Baptist Churches from 1976-1986. There are still YouTube videos of is tapes.</a:t>
            </a:r>
          </a:p>
        </p:txBody>
      </p:sp>
      <p:pic>
        <p:nvPicPr>
          <p:cNvPr id="7" name="Picture 6" descr="A person in a suit and tie&#10;&#10;Description automatically generated with medium confidence">
            <a:extLst>
              <a:ext uri="{FF2B5EF4-FFF2-40B4-BE49-F238E27FC236}">
                <a16:creationId xmlns:a16="http://schemas.microsoft.com/office/drawing/2014/main" id="{0493D9F8-27F1-68FF-A1E4-BF770C051119}"/>
              </a:ext>
            </a:extLst>
          </p:cNvPr>
          <p:cNvPicPr>
            <a:picLocks noChangeAspect="1"/>
          </p:cNvPicPr>
          <p:nvPr/>
        </p:nvPicPr>
        <p:blipFill>
          <a:blip r:embed="rId3"/>
          <a:stretch>
            <a:fillRect/>
          </a:stretch>
        </p:blipFill>
        <p:spPr>
          <a:xfrm>
            <a:off x="9684905" y="929984"/>
            <a:ext cx="2095500" cy="2790825"/>
          </a:xfrm>
          <a:prstGeom prst="rect">
            <a:avLst/>
          </a:prstGeom>
        </p:spPr>
      </p:pic>
      <p:pic>
        <p:nvPicPr>
          <p:cNvPr id="2" name="Picture 1">
            <a:extLst>
              <a:ext uri="{FF2B5EF4-FFF2-40B4-BE49-F238E27FC236}">
                <a16:creationId xmlns:a16="http://schemas.microsoft.com/office/drawing/2014/main" id="{699E88C2-05ED-5E43-6736-397F7404DA76}"/>
              </a:ext>
            </a:extLst>
          </p:cNvPr>
          <p:cNvPicPr>
            <a:picLocks noChangeAspect="1"/>
          </p:cNvPicPr>
          <p:nvPr/>
        </p:nvPicPr>
        <p:blipFill>
          <a:blip r:embed="rId4"/>
          <a:stretch>
            <a:fillRect/>
          </a:stretch>
        </p:blipFill>
        <p:spPr>
          <a:xfrm>
            <a:off x="9751580" y="3844863"/>
            <a:ext cx="2028825" cy="2914650"/>
          </a:xfrm>
          <a:prstGeom prst="rect">
            <a:avLst/>
          </a:prstGeom>
        </p:spPr>
      </p:pic>
    </p:spTree>
    <p:extLst>
      <p:ext uri="{BB962C8B-B14F-4D97-AF65-F5344CB8AC3E}">
        <p14:creationId xmlns:p14="http://schemas.microsoft.com/office/powerpoint/2010/main" val="53691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4A85AC0-65C4-6C41-6121-72D6F63CCBA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Saving America</a:t>
            </a:r>
          </a:p>
        </p:txBody>
      </p:sp>
      <p:sp>
        <p:nvSpPr>
          <p:cNvPr id="14" name="Content Placeholder 13"/>
          <p:cNvSpPr>
            <a:spLocks noGrp="1"/>
          </p:cNvSpPr>
          <p:nvPr>
            <p:ph sz="half" idx="1"/>
          </p:nvPr>
        </p:nvSpPr>
        <p:spPr>
          <a:xfrm>
            <a:off x="557701" y="1500326"/>
            <a:ext cx="8656715" cy="4976674"/>
          </a:xfrm>
        </p:spPr>
        <p:txBody>
          <a:bodyPr anchor="t">
            <a:normAutofit/>
          </a:bodyPr>
          <a:lstStyle/>
          <a:p>
            <a:pPr>
              <a:lnSpc>
                <a:spcPts val="2900"/>
              </a:lnSpc>
              <a:spcBef>
                <a:spcPts val="1800"/>
              </a:spcBef>
            </a:pPr>
            <a:r>
              <a:rPr lang="en-US" sz="2400" dirty="0"/>
              <a:t>With the advent of cassette tapes, the messages of Christians could transverse the USA and the world. Churches began to tape their pastors’ messages and send them out.</a:t>
            </a:r>
          </a:p>
          <a:p>
            <a:pPr>
              <a:lnSpc>
                <a:spcPts val="2900"/>
              </a:lnSpc>
              <a:spcBef>
                <a:spcPts val="1800"/>
              </a:spcBef>
            </a:pPr>
            <a:r>
              <a:rPr lang="en-US" sz="2400" dirty="0"/>
              <a:t>Pastors with unique messages found they could develop a following very quickly. People like Win Worley were in demand all over the world.</a:t>
            </a:r>
          </a:p>
          <a:p>
            <a:pPr>
              <a:lnSpc>
                <a:spcPts val="2900"/>
              </a:lnSpc>
              <a:spcBef>
                <a:spcPts val="1800"/>
              </a:spcBef>
            </a:pPr>
            <a:r>
              <a:rPr lang="en-US" sz="2400" dirty="0"/>
              <a:t>British teacher Derek Prince also obtained a worldwide following.</a:t>
            </a:r>
          </a:p>
          <a:p>
            <a:pPr lvl="1">
              <a:lnSpc>
                <a:spcPts val="2900"/>
              </a:lnSpc>
              <a:spcBef>
                <a:spcPts val="1800"/>
              </a:spcBef>
            </a:pPr>
            <a:r>
              <a:rPr lang="en-US" sz="2400" dirty="0"/>
              <a:t>Both men empowered a lot of Christians to eventually see the truth of politics.</a:t>
            </a:r>
          </a:p>
          <a:p>
            <a:pPr>
              <a:lnSpc>
                <a:spcPts val="2900"/>
              </a:lnSpc>
              <a:spcBef>
                <a:spcPts val="1800"/>
              </a:spcBef>
            </a:pPr>
            <a:endParaRPr lang="en-US" sz="2000" dirty="0"/>
          </a:p>
        </p:txBody>
      </p:sp>
      <p:pic>
        <p:nvPicPr>
          <p:cNvPr id="3" name="Picture 2">
            <a:extLst>
              <a:ext uri="{FF2B5EF4-FFF2-40B4-BE49-F238E27FC236}">
                <a16:creationId xmlns:a16="http://schemas.microsoft.com/office/drawing/2014/main" id="{5D6211FC-3336-D53F-C466-D62182188BDB}"/>
              </a:ext>
            </a:extLst>
          </p:cNvPr>
          <p:cNvPicPr>
            <a:picLocks noChangeAspect="1"/>
          </p:cNvPicPr>
          <p:nvPr/>
        </p:nvPicPr>
        <p:blipFill>
          <a:blip r:embed="rId3"/>
          <a:stretch>
            <a:fillRect/>
          </a:stretch>
        </p:blipFill>
        <p:spPr>
          <a:xfrm>
            <a:off x="9214416" y="856964"/>
            <a:ext cx="2709729" cy="2709729"/>
          </a:xfrm>
          <a:prstGeom prst="rect">
            <a:avLst/>
          </a:prstGeom>
        </p:spPr>
      </p:pic>
      <p:pic>
        <p:nvPicPr>
          <p:cNvPr id="4" name="Picture 3">
            <a:extLst>
              <a:ext uri="{FF2B5EF4-FFF2-40B4-BE49-F238E27FC236}">
                <a16:creationId xmlns:a16="http://schemas.microsoft.com/office/drawing/2014/main" id="{2BDF55BD-F0F1-42ED-834B-F0EE8FDBF3F5}"/>
              </a:ext>
            </a:extLst>
          </p:cNvPr>
          <p:cNvPicPr>
            <a:picLocks noChangeAspect="1"/>
          </p:cNvPicPr>
          <p:nvPr/>
        </p:nvPicPr>
        <p:blipFill>
          <a:blip r:embed="rId4"/>
          <a:stretch>
            <a:fillRect/>
          </a:stretch>
        </p:blipFill>
        <p:spPr>
          <a:xfrm>
            <a:off x="9214416" y="3736960"/>
            <a:ext cx="2709729" cy="2709729"/>
          </a:xfrm>
          <a:prstGeom prst="rect">
            <a:avLst/>
          </a:prstGeom>
        </p:spPr>
      </p:pic>
    </p:spTree>
    <p:extLst>
      <p:ext uri="{BB962C8B-B14F-4D97-AF65-F5344CB8AC3E}">
        <p14:creationId xmlns:p14="http://schemas.microsoft.com/office/powerpoint/2010/main" val="331880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77C7F48-E0D3-A11F-07CC-F10736028C5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524001" y="381000"/>
            <a:ext cx="9829798" cy="702076"/>
          </a:xfrm>
        </p:spPr>
        <p:txBody>
          <a:bodyPr anchor="ctr">
            <a:normAutofit/>
          </a:bodyPr>
          <a:lstStyle/>
          <a:p>
            <a:pPr algn="ctr"/>
            <a:r>
              <a:rPr lang="en-US" sz="3200" dirty="0"/>
              <a:t>Oil Company Dominance in the 1980s</a:t>
            </a:r>
          </a:p>
        </p:txBody>
      </p:sp>
      <p:sp>
        <p:nvSpPr>
          <p:cNvPr id="14" name="Content Placeholder 13"/>
          <p:cNvSpPr>
            <a:spLocks noGrp="1"/>
          </p:cNvSpPr>
          <p:nvPr>
            <p:ph sz="half" idx="1"/>
          </p:nvPr>
        </p:nvSpPr>
        <p:spPr>
          <a:xfrm>
            <a:off x="1489756" y="1260630"/>
            <a:ext cx="10245044" cy="1518082"/>
          </a:xfrm>
        </p:spPr>
        <p:txBody>
          <a:bodyPr anchor="t">
            <a:normAutofit/>
          </a:bodyPr>
          <a:lstStyle/>
          <a:p>
            <a:r>
              <a:rPr lang="en-US" sz="2400" dirty="0"/>
              <a:t>By 1980, we did not see much change in the structure of the world economy.</a:t>
            </a:r>
          </a:p>
          <a:p>
            <a:pPr marL="739775" lvl="1" indent="-457200">
              <a:buFont typeface="+mj-lt"/>
              <a:buAutoNum type="arabicPeriod"/>
            </a:pPr>
            <a:endParaRPr lang="en-US" dirty="0"/>
          </a:p>
        </p:txBody>
      </p:sp>
      <p:sp>
        <p:nvSpPr>
          <p:cNvPr id="2" name="TextBox 1">
            <a:extLst>
              <a:ext uri="{FF2B5EF4-FFF2-40B4-BE49-F238E27FC236}">
                <a16:creationId xmlns:a16="http://schemas.microsoft.com/office/drawing/2014/main" id="{2E0AD920-8E74-0205-B5CB-93E660BFAF69}"/>
              </a:ext>
            </a:extLst>
          </p:cNvPr>
          <p:cNvSpPr txBox="1"/>
          <p:nvPr/>
        </p:nvSpPr>
        <p:spPr>
          <a:xfrm>
            <a:off x="1873189" y="2805346"/>
            <a:ext cx="4739090" cy="3139321"/>
          </a:xfrm>
          <a:prstGeom prst="rect">
            <a:avLst/>
          </a:prstGeom>
          <a:noFill/>
        </p:spPr>
        <p:txBody>
          <a:bodyPr wrap="square" rtlCol="0">
            <a:spAutoFit/>
          </a:bodyPr>
          <a:lstStyle/>
          <a:p>
            <a:pPr marL="1089025" lvl="3" indent="-457200">
              <a:buFont typeface="+mj-lt"/>
              <a:buAutoNum type="arabicPeriod"/>
            </a:pPr>
            <a:r>
              <a:rPr lang="en-US" dirty="0">
                <a:solidFill>
                  <a:srgbClr val="FF0000"/>
                </a:solidFill>
              </a:rPr>
              <a:t>Exxon (Rockefeller Oil)</a:t>
            </a:r>
          </a:p>
          <a:p>
            <a:pPr marL="1089025" lvl="3" indent="-457200">
              <a:buFont typeface="+mj-lt"/>
              <a:buAutoNum type="arabicPeriod"/>
            </a:pPr>
            <a:r>
              <a:rPr lang="en-US" dirty="0">
                <a:solidFill>
                  <a:schemeClr val="bg2"/>
                </a:solidFill>
              </a:rPr>
              <a:t>General Motors</a:t>
            </a:r>
          </a:p>
          <a:p>
            <a:pPr marL="1089025" lvl="3" indent="-457200">
              <a:buFont typeface="+mj-lt"/>
              <a:buAutoNum type="arabicPeriod"/>
            </a:pPr>
            <a:r>
              <a:rPr lang="en-US" dirty="0">
                <a:solidFill>
                  <a:srgbClr val="FF0000"/>
                </a:solidFill>
              </a:rPr>
              <a:t>Mobil</a:t>
            </a:r>
          </a:p>
          <a:p>
            <a:pPr marL="1089025" lvl="3" indent="-457200">
              <a:buFont typeface="+mj-lt"/>
              <a:buAutoNum type="arabicPeriod"/>
            </a:pPr>
            <a:r>
              <a:rPr lang="en-US" dirty="0">
                <a:solidFill>
                  <a:schemeClr val="bg2"/>
                </a:solidFill>
              </a:rPr>
              <a:t>Ford Motor</a:t>
            </a:r>
          </a:p>
          <a:p>
            <a:pPr marL="1089025" lvl="3" indent="-457200">
              <a:buFont typeface="+mj-lt"/>
              <a:buAutoNum type="arabicPeriod"/>
            </a:pPr>
            <a:r>
              <a:rPr lang="en-US" dirty="0">
                <a:solidFill>
                  <a:srgbClr val="FF0000"/>
                </a:solidFill>
              </a:rPr>
              <a:t>Texaco</a:t>
            </a:r>
          </a:p>
          <a:p>
            <a:pPr marL="1089025" lvl="3" indent="-457200">
              <a:buFont typeface="+mj-lt"/>
              <a:buAutoNum type="arabicPeriod"/>
            </a:pPr>
            <a:r>
              <a:rPr lang="en-US" dirty="0">
                <a:solidFill>
                  <a:srgbClr val="FF0000"/>
                </a:solidFill>
              </a:rPr>
              <a:t>Chevron (Rockefeller Oil)</a:t>
            </a:r>
          </a:p>
          <a:p>
            <a:pPr marL="1089025" lvl="3" indent="-457200">
              <a:buFont typeface="+mj-lt"/>
              <a:buAutoNum type="arabicPeriod"/>
            </a:pPr>
            <a:r>
              <a:rPr lang="en-US" dirty="0">
                <a:solidFill>
                  <a:srgbClr val="FF0000"/>
                </a:solidFill>
              </a:rPr>
              <a:t>Gulf Oil</a:t>
            </a:r>
          </a:p>
          <a:p>
            <a:pPr marL="1089025" lvl="3" indent="-457200">
              <a:buFont typeface="+mj-lt"/>
              <a:buAutoNum type="arabicPeriod"/>
            </a:pPr>
            <a:r>
              <a:rPr lang="en-US" dirty="0">
                <a:solidFill>
                  <a:schemeClr val="bg2"/>
                </a:solidFill>
              </a:rPr>
              <a:t>IBM</a:t>
            </a:r>
          </a:p>
          <a:p>
            <a:pPr marL="1089025" lvl="3" indent="-457200">
              <a:buFont typeface="+mj-lt"/>
              <a:buAutoNum type="arabicPeriod"/>
            </a:pPr>
            <a:r>
              <a:rPr lang="en-US" dirty="0">
                <a:solidFill>
                  <a:schemeClr val="bg2"/>
                </a:solidFill>
                <a:highlight>
                  <a:srgbClr val="0000FF"/>
                </a:highlight>
              </a:rPr>
              <a:t>General Electric</a:t>
            </a:r>
          </a:p>
          <a:p>
            <a:pPr marL="1089025" lvl="3" indent="-457200">
              <a:buFont typeface="+mj-lt"/>
              <a:buAutoNum type="arabicPeriod"/>
            </a:pPr>
            <a:r>
              <a:rPr lang="en-US" dirty="0">
                <a:solidFill>
                  <a:srgbClr val="FF0000"/>
                </a:solidFill>
              </a:rPr>
              <a:t>Amoco Oil (Rockefeller Oil)</a:t>
            </a:r>
          </a:p>
          <a:p>
            <a:endParaRPr lang="en-US" dirty="0"/>
          </a:p>
        </p:txBody>
      </p:sp>
      <p:sp>
        <p:nvSpPr>
          <p:cNvPr id="7" name="TextBox 6">
            <a:extLst>
              <a:ext uri="{FF2B5EF4-FFF2-40B4-BE49-F238E27FC236}">
                <a16:creationId xmlns:a16="http://schemas.microsoft.com/office/drawing/2014/main" id="{5F4849F1-B162-0441-DD35-82DDA7EA8093}"/>
              </a:ext>
            </a:extLst>
          </p:cNvPr>
          <p:cNvSpPr txBox="1"/>
          <p:nvPr/>
        </p:nvSpPr>
        <p:spPr>
          <a:xfrm>
            <a:off x="6438900" y="2805346"/>
            <a:ext cx="4739090" cy="2862322"/>
          </a:xfrm>
          <a:prstGeom prst="rect">
            <a:avLst/>
          </a:prstGeom>
          <a:noFill/>
        </p:spPr>
        <p:txBody>
          <a:bodyPr wrap="square" rtlCol="0">
            <a:spAutoFit/>
          </a:bodyPr>
          <a:lstStyle/>
          <a:p>
            <a:pPr marL="342900" indent="-342900">
              <a:buFont typeface="+mj-lt"/>
              <a:buAutoNum type="arabicPeriod" startAt="11"/>
            </a:pPr>
            <a:r>
              <a:rPr lang="en-US" dirty="0">
                <a:solidFill>
                  <a:schemeClr val="bg2"/>
                </a:solidFill>
              </a:rPr>
              <a:t> ITT Industries </a:t>
            </a:r>
          </a:p>
          <a:p>
            <a:pPr marL="342900" indent="-342900">
              <a:buFont typeface="+mj-lt"/>
              <a:buAutoNum type="arabicPeriod" startAt="11"/>
            </a:pPr>
            <a:r>
              <a:rPr lang="en-US" dirty="0">
                <a:solidFill>
                  <a:srgbClr val="FF0000"/>
                </a:solidFill>
              </a:rPr>
              <a:t> Atlantic Richfield Oil</a:t>
            </a:r>
          </a:p>
          <a:p>
            <a:pPr marL="342900" indent="-342900">
              <a:buFont typeface="+mj-lt"/>
              <a:buAutoNum type="arabicPeriod" startAt="11"/>
            </a:pPr>
            <a:r>
              <a:rPr lang="en-US" dirty="0">
                <a:solidFill>
                  <a:srgbClr val="FF0000"/>
                </a:solidFill>
              </a:rPr>
              <a:t> Shell Oil (Part of Royal Dutch Shell)</a:t>
            </a:r>
          </a:p>
          <a:p>
            <a:pPr marL="342900" indent="-342900">
              <a:buFont typeface="+mj-lt"/>
              <a:buAutoNum type="arabicPeriod" startAt="11"/>
            </a:pPr>
            <a:r>
              <a:rPr lang="en-US" dirty="0">
                <a:solidFill>
                  <a:schemeClr val="bg2"/>
                </a:solidFill>
              </a:rPr>
              <a:t> U.S. Steel</a:t>
            </a:r>
          </a:p>
          <a:p>
            <a:pPr marL="342900" indent="-342900">
              <a:buFont typeface="+mj-lt"/>
              <a:buAutoNum type="arabicPeriod" startAt="11"/>
            </a:pPr>
            <a:r>
              <a:rPr lang="en-US" dirty="0">
                <a:solidFill>
                  <a:srgbClr val="FF0000"/>
                </a:solidFill>
              </a:rPr>
              <a:t> Conoco Oil</a:t>
            </a:r>
          </a:p>
          <a:p>
            <a:pPr marL="342900" indent="-342900">
              <a:buFont typeface="+mj-lt"/>
              <a:buAutoNum type="arabicPeriod" startAt="11"/>
            </a:pPr>
            <a:r>
              <a:rPr lang="en-US" dirty="0">
                <a:solidFill>
                  <a:srgbClr val="FF0000"/>
                </a:solidFill>
              </a:rPr>
              <a:t> </a:t>
            </a:r>
            <a:r>
              <a:rPr lang="fr-FR" dirty="0">
                <a:solidFill>
                  <a:srgbClr val="FF0000"/>
                </a:solidFill>
              </a:rPr>
              <a:t>E. I. du Pont de Nemours and Co.</a:t>
            </a:r>
            <a:endParaRPr lang="en-US" dirty="0">
              <a:solidFill>
                <a:srgbClr val="FF0000"/>
              </a:solidFill>
            </a:endParaRPr>
          </a:p>
          <a:p>
            <a:pPr marL="342900" indent="-342900">
              <a:buFont typeface="+mj-lt"/>
              <a:buAutoNum type="arabicPeriod" startAt="11"/>
            </a:pPr>
            <a:r>
              <a:rPr lang="en-US" dirty="0">
                <a:solidFill>
                  <a:schemeClr val="bg2"/>
                </a:solidFill>
              </a:rPr>
              <a:t> Chrysler Motors</a:t>
            </a:r>
          </a:p>
          <a:p>
            <a:pPr marL="342900" indent="-342900">
              <a:buFont typeface="+mj-lt"/>
              <a:buAutoNum type="arabicPeriod" startAt="11"/>
            </a:pPr>
            <a:r>
              <a:rPr lang="en-US" dirty="0">
                <a:solidFill>
                  <a:schemeClr val="bg2"/>
                </a:solidFill>
              </a:rPr>
              <a:t> Tenneco Automotive</a:t>
            </a:r>
          </a:p>
          <a:p>
            <a:pPr marL="342900" indent="-342900">
              <a:buFont typeface="+mj-lt"/>
              <a:buAutoNum type="arabicPeriod" startAt="11"/>
            </a:pPr>
            <a:r>
              <a:rPr lang="en-US" dirty="0">
                <a:solidFill>
                  <a:schemeClr val="bg2"/>
                </a:solidFill>
              </a:rPr>
              <a:t> AT &amp; T Technologies</a:t>
            </a:r>
          </a:p>
          <a:p>
            <a:pPr marL="342900" indent="-342900">
              <a:buFont typeface="+mj-lt"/>
              <a:buAutoNum type="arabicPeriod" startAt="11"/>
            </a:pPr>
            <a:r>
              <a:rPr lang="en-US" dirty="0">
                <a:solidFill>
                  <a:srgbClr val="FF0000"/>
                </a:solidFill>
              </a:rPr>
              <a:t> Sunoco Oil</a:t>
            </a:r>
          </a:p>
        </p:txBody>
      </p:sp>
    </p:spTree>
    <p:extLst>
      <p:ext uri="{BB962C8B-B14F-4D97-AF65-F5344CB8AC3E}">
        <p14:creationId xmlns:p14="http://schemas.microsoft.com/office/powerpoint/2010/main" val="363764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A0BFB23-B119-6917-6334-3DA0461A983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Reagan Presidency</a:t>
            </a:r>
          </a:p>
        </p:txBody>
      </p:sp>
      <p:sp>
        <p:nvSpPr>
          <p:cNvPr id="14" name="Content Placeholder 13"/>
          <p:cNvSpPr>
            <a:spLocks noGrp="1"/>
          </p:cNvSpPr>
          <p:nvPr>
            <p:ph sz="half" idx="1"/>
          </p:nvPr>
        </p:nvSpPr>
        <p:spPr>
          <a:xfrm>
            <a:off x="557701" y="1500326"/>
            <a:ext cx="9001935" cy="4976674"/>
          </a:xfrm>
        </p:spPr>
        <p:txBody>
          <a:bodyPr anchor="t">
            <a:normAutofit/>
          </a:bodyPr>
          <a:lstStyle/>
          <a:p>
            <a:pPr>
              <a:lnSpc>
                <a:spcPts val="2900"/>
              </a:lnSpc>
              <a:spcBef>
                <a:spcPts val="1800"/>
              </a:spcBef>
            </a:pPr>
            <a:r>
              <a:rPr lang="en-US" sz="2400" dirty="0"/>
              <a:t>When Ronald Reagan inherited the White House, he was faced with innumerable problems.</a:t>
            </a:r>
          </a:p>
          <a:p>
            <a:pPr lvl="1">
              <a:lnSpc>
                <a:spcPts val="2900"/>
              </a:lnSpc>
              <a:spcBef>
                <a:spcPts val="1800"/>
              </a:spcBef>
            </a:pPr>
            <a:r>
              <a:rPr lang="en-US" sz="2000" spc="0" dirty="0"/>
              <a:t>He attacked the economy by abandoning the Consumer-side theories of John Maynard Keynes and John Kenneth Gilbreath.</a:t>
            </a:r>
          </a:p>
          <a:p>
            <a:pPr lvl="1">
              <a:lnSpc>
                <a:spcPts val="2900"/>
              </a:lnSpc>
              <a:spcBef>
                <a:spcPts val="1800"/>
              </a:spcBef>
            </a:pPr>
            <a:r>
              <a:rPr lang="en-US" sz="2000" spc="0" dirty="0"/>
              <a:t>Instead, he started using the Supply-side economics of Dr. Arthur Laffer. He endorsed tax cuts and other programs to cause the business world to invest in their own companies.</a:t>
            </a:r>
          </a:p>
          <a:p>
            <a:pPr lvl="1">
              <a:lnSpc>
                <a:spcPts val="2900"/>
              </a:lnSpc>
              <a:spcBef>
                <a:spcPts val="1800"/>
              </a:spcBef>
            </a:pPr>
            <a:r>
              <a:rPr lang="en-US" sz="2000" spc="0" dirty="0"/>
              <a:t>Unfortunately, there was a mole in the Reagan Administration. George H.W. Bush, son of Nazi-collaborator, Prescott Bush, and team leader at Elm Street, Dallas, Texas on November 22, 1963 was rewarded for his evil deeds.</a:t>
            </a:r>
          </a:p>
          <a:p>
            <a:pPr lvl="1">
              <a:lnSpc>
                <a:spcPts val="2900"/>
              </a:lnSpc>
              <a:spcBef>
                <a:spcPts val="1800"/>
              </a:spcBef>
            </a:pPr>
            <a:endParaRPr lang="en-US" sz="2000" dirty="0"/>
          </a:p>
        </p:txBody>
      </p:sp>
      <p:pic>
        <p:nvPicPr>
          <p:cNvPr id="2" name="Picture 1">
            <a:extLst>
              <a:ext uri="{FF2B5EF4-FFF2-40B4-BE49-F238E27FC236}">
                <a16:creationId xmlns:a16="http://schemas.microsoft.com/office/drawing/2014/main" id="{D089E34F-1725-6E39-6307-F9E4A1B37525}"/>
              </a:ext>
            </a:extLst>
          </p:cNvPr>
          <p:cNvPicPr>
            <a:picLocks noChangeAspect="1"/>
          </p:cNvPicPr>
          <p:nvPr/>
        </p:nvPicPr>
        <p:blipFill>
          <a:blip r:embed="rId3"/>
          <a:stretch>
            <a:fillRect/>
          </a:stretch>
        </p:blipFill>
        <p:spPr>
          <a:xfrm>
            <a:off x="9841923" y="1204912"/>
            <a:ext cx="2095500" cy="2619375"/>
          </a:xfrm>
          <a:prstGeom prst="rect">
            <a:avLst/>
          </a:prstGeom>
        </p:spPr>
      </p:pic>
      <p:pic>
        <p:nvPicPr>
          <p:cNvPr id="3" name="Picture 2">
            <a:extLst>
              <a:ext uri="{FF2B5EF4-FFF2-40B4-BE49-F238E27FC236}">
                <a16:creationId xmlns:a16="http://schemas.microsoft.com/office/drawing/2014/main" id="{B81C6C79-1EF5-87F9-CC15-BEDD444AAB6C}"/>
              </a:ext>
            </a:extLst>
          </p:cNvPr>
          <p:cNvPicPr>
            <a:picLocks noChangeAspect="1"/>
          </p:cNvPicPr>
          <p:nvPr/>
        </p:nvPicPr>
        <p:blipFill>
          <a:blip r:embed="rId4"/>
          <a:stretch>
            <a:fillRect/>
          </a:stretch>
        </p:blipFill>
        <p:spPr>
          <a:xfrm>
            <a:off x="9841923" y="3899909"/>
            <a:ext cx="2095500" cy="2752725"/>
          </a:xfrm>
          <a:prstGeom prst="rect">
            <a:avLst/>
          </a:prstGeom>
        </p:spPr>
      </p:pic>
    </p:spTree>
    <p:extLst>
      <p:ext uri="{BB962C8B-B14F-4D97-AF65-F5344CB8AC3E}">
        <p14:creationId xmlns:p14="http://schemas.microsoft.com/office/powerpoint/2010/main" val="165719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94C3790-85C3-0ECF-77BC-73F296A9406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524001" y="381000"/>
            <a:ext cx="9829798" cy="622177"/>
          </a:xfrm>
        </p:spPr>
        <p:txBody>
          <a:bodyPr anchor="ctr">
            <a:normAutofit/>
          </a:bodyPr>
          <a:lstStyle/>
          <a:p>
            <a:pPr algn="ctr"/>
            <a:r>
              <a:rPr lang="en-US" sz="3200" dirty="0"/>
              <a:t>The Tech Boom of 1990</a:t>
            </a:r>
          </a:p>
        </p:txBody>
      </p:sp>
      <p:sp>
        <p:nvSpPr>
          <p:cNvPr id="14" name="Content Placeholder 13"/>
          <p:cNvSpPr>
            <a:spLocks noGrp="1"/>
          </p:cNvSpPr>
          <p:nvPr>
            <p:ph sz="half" idx="1"/>
          </p:nvPr>
        </p:nvSpPr>
        <p:spPr>
          <a:xfrm>
            <a:off x="1071551" y="1261872"/>
            <a:ext cx="10245044" cy="1444752"/>
          </a:xfrm>
        </p:spPr>
        <p:txBody>
          <a:bodyPr anchor="t">
            <a:normAutofit/>
          </a:bodyPr>
          <a:lstStyle/>
          <a:p>
            <a:r>
              <a:rPr lang="en-US" sz="1600" dirty="0"/>
              <a:t>The Reagan-Bush revolution is starting to see tech companies rise, along with energy companies, chemicals, and consumer goods. IBM is now the fourth largest corporation in the world. The Rockefeller Oil giants take up 20% of this listing.</a:t>
            </a:r>
          </a:p>
          <a:p>
            <a:pPr marL="739775" lvl="1" indent="-457200">
              <a:buFont typeface="+mj-lt"/>
              <a:buAutoNum type="arabicPeriod"/>
            </a:pPr>
            <a:endParaRPr lang="en-US" dirty="0"/>
          </a:p>
        </p:txBody>
      </p:sp>
      <p:sp>
        <p:nvSpPr>
          <p:cNvPr id="6" name="TextBox 5">
            <a:extLst>
              <a:ext uri="{FF2B5EF4-FFF2-40B4-BE49-F238E27FC236}">
                <a16:creationId xmlns:a16="http://schemas.microsoft.com/office/drawing/2014/main" id="{36B129FE-97FE-2832-176F-8B8B853AA2F9}"/>
              </a:ext>
            </a:extLst>
          </p:cNvPr>
          <p:cNvSpPr txBox="1"/>
          <p:nvPr/>
        </p:nvSpPr>
        <p:spPr>
          <a:xfrm>
            <a:off x="806651" y="2693957"/>
            <a:ext cx="5459767" cy="3693319"/>
          </a:xfrm>
          <a:prstGeom prst="rect">
            <a:avLst/>
          </a:prstGeom>
          <a:noFill/>
        </p:spPr>
        <p:txBody>
          <a:bodyPr wrap="square" rtlCol="0">
            <a:spAutoFit/>
          </a:bodyPr>
          <a:lstStyle/>
          <a:p>
            <a:pPr marL="1089025" lvl="3" indent="-457200">
              <a:buFont typeface="+mj-lt"/>
              <a:buAutoNum type="arabicPeriod"/>
            </a:pPr>
            <a:r>
              <a:rPr lang="en-US" dirty="0">
                <a:solidFill>
                  <a:schemeClr val="bg2"/>
                </a:solidFill>
              </a:rPr>
              <a:t>General Motors</a:t>
            </a:r>
          </a:p>
          <a:p>
            <a:pPr marL="1089025" lvl="3" indent="-457200">
              <a:buFont typeface="+mj-lt"/>
              <a:buAutoNum type="arabicPeriod"/>
            </a:pPr>
            <a:r>
              <a:rPr lang="en-US" dirty="0">
                <a:solidFill>
                  <a:schemeClr val="bg2"/>
                </a:solidFill>
              </a:rPr>
              <a:t>Ford Motor</a:t>
            </a:r>
          </a:p>
          <a:p>
            <a:pPr marL="1089025" lvl="3" indent="-457200">
              <a:buFont typeface="+mj-lt"/>
              <a:buAutoNum type="arabicPeriod"/>
            </a:pPr>
            <a:r>
              <a:rPr lang="en-US" dirty="0">
                <a:solidFill>
                  <a:schemeClr val="bg2"/>
                </a:solidFill>
              </a:rPr>
              <a:t>Exxon (Rockefeller Oil)</a:t>
            </a:r>
          </a:p>
          <a:p>
            <a:pPr marL="1089025" lvl="3" indent="-457200">
              <a:buFont typeface="+mj-lt"/>
              <a:buAutoNum type="arabicPeriod"/>
            </a:pPr>
            <a:r>
              <a:rPr lang="en-US" dirty="0">
                <a:solidFill>
                  <a:schemeClr val="bg2"/>
                </a:solidFill>
              </a:rPr>
              <a:t>IBM</a:t>
            </a:r>
          </a:p>
          <a:p>
            <a:pPr marL="1089025" lvl="3" indent="-457200">
              <a:buFont typeface="+mj-lt"/>
              <a:buAutoNum type="arabicPeriod"/>
            </a:pPr>
            <a:r>
              <a:rPr lang="en-US" dirty="0">
                <a:solidFill>
                  <a:schemeClr val="bg2"/>
                </a:solidFill>
              </a:rPr>
              <a:t>General Electric</a:t>
            </a:r>
          </a:p>
          <a:p>
            <a:pPr marL="1089025" lvl="3" indent="-457200">
              <a:buFont typeface="+mj-lt"/>
              <a:buAutoNum type="arabicPeriod"/>
            </a:pPr>
            <a:r>
              <a:rPr lang="en-US" dirty="0">
                <a:solidFill>
                  <a:schemeClr val="bg2"/>
                </a:solidFill>
              </a:rPr>
              <a:t>Mobil Oil</a:t>
            </a:r>
          </a:p>
          <a:p>
            <a:pPr marL="1089025" lvl="3" indent="-457200">
              <a:buFont typeface="+mj-lt"/>
              <a:buAutoNum type="arabicPeriod"/>
            </a:pPr>
            <a:r>
              <a:rPr lang="en-US" dirty="0">
                <a:solidFill>
                  <a:schemeClr val="bg2"/>
                </a:solidFill>
              </a:rPr>
              <a:t>Altria Group (Phillip Morris Tobacco)</a:t>
            </a:r>
          </a:p>
          <a:p>
            <a:pPr marL="1089025" lvl="3" indent="-457200">
              <a:buFont typeface="+mj-lt"/>
              <a:buAutoNum type="arabicPeriod"/>
            </a:pPr>
            <a:r>
              <a:rPr lang="en-US" dirty="0">
                <a:solidFill>
                  <a:schemeClr val="bg2"/>
                </a:solidFill>
              </a:rPr>
              <a:t>Chrysler Corporation</a:t>
            </a:r>
          </a:p>
          <a:p>
            <a:pPr marL="1089025" lvl="3" indent="-457200">
              <a:buFont typeface="+mj-lt"/>
              <a:buAutoNum type="arabicPeriod"/>
            </a:pPr>
            <a:r>
              <a:rPr lang="fr-FR" dirty="0">
                <a:solidFill>
                  <a:schemeClr val="bg2"/>
                </a:solidFill>
              </a:rPr>
              <a:t>E. I. du Pont de Nemours and Co.</a:t>
            </a:r>
            <a:endParaRPr lang="en-US" dirty="0">
              <a:solidFill>
                <a:schemeClr val="bg2"/>
              </a:solidFill>
            </a:endParaRPr>
          </a:p>
          <a:p>
            <a:pPr marL="1089025" lvl="3" indent="-457200">
              <a:buFont typeface="+mj-lt"/>
              <a:buAutoNum type="arabicPeriod"/>
            </a:pPr>
            <a:r>
              <a:rPr lang="en-US" dirty="0">
                <a:solidFill>
                  <a:schemeClr val="bg2"/>
                </a:solidFill>
              </a:rPr>
              <a:t>Texaco</a:t>
            </a:r>
          </a:p>
          <a:p>
            <a:pPr marL="1089025" lvl="3" indent="-457200">
              <a:buFont typeface="+mj-lt"/>
              <a:buAutoNum type="arabicPeriod"/>
            </a:pPr>
            <a:endParaRPr lang="en-US" dirty="0">
              <a:solidFill>
                <a:schemeClr val="bg2"/>
              </a:solidFill>
            </a:endParaRPr>
          </a:p>
          <a:p>
            <a:pPr marL="1089025" lvl="3" indent="-457200">
              <a:buFont typeface="+mj-lt"/>
              <a:buAutoNum type="arabicPeriod"/>
            </a:pPr>
            <a:endParaRPr lang="en-US" dirty="0">
              <a:solidFill>
                <a:schemeClr val="bg2"/>
              </a:solidFill>
            </a:endParaRPr>
          </a:p>
          <a:p>
            <a:endParaRPr lang="en-US" dirty="0">
              <a:solidFill>
                <a:schemeClr val="bg2"/>
              </a:solidFill>
            </a:endParaRPr>
          </a:p>
        </p:txBody>
      </p:sp>
      <p:sp>
        <p:nvSpPr>
          <p:cNvPr id="7" name="TextBox 6">
            <a:extLst>
              <a:ext uri="{FF2B5EF4-FFF2-40B4-BE49-F238E27FC236}">
                <a16:creationId xmlns:a16="http://schemas.microsoft.com/office/drawing/2014/main" id="{56E9C75F-4195-536D-15BF-E8706D15B2F3}"/>
              </a:ext>
            </a:extLst>
          </p:cNvPr>
          <p:cNvSpPr txBox="1"/>
          <p:nvPr/>
        </p:nvSpPr>
        <p:spPr>
          <a:xfrm>
            <a:off x="6266418" y="2693957"/>
            <a:ext cx="5095782" cy="2862322"/>
          </a:xfrm>
          <a:prstGeom prst="rect">
            <a:avLst/>
          </a:prstGeom>
          <a:noFill/>
        </p:spPr>
        <p:txBody>
          <a:bodyPr wrap="square" rtlCol="0">
            <a:spAutoFit/>
          </a:bodyPr>
          <a:lstStyle/>
          <a:p>
            <a:pPr marL="342900" indent="-342900">
              <a:buFont typeface="+mj-lt"/>
              <a:buAutoNum type="arabicPeriod" startAt="11"/>
            </a:pPr>
            <a:r>
              <a:rPr lang="en-US" dirty="0">
                <a:solidFill>
                  <a:schemeClr val="bg2"/>
                </a:solidFill>
              </a:rPr>
              <a:t> Chevron (Rockefeller Oil)</a:t>
            </a:r>
          </a:p>
          <a:p>
            <a:pPr marL="342900" indent="-342900">
              <a:buFont typeface="+mj-lt"/>
              <a:buAutoNum type="arabicPeriod" startAt="11"/>
            </a:pPr>
            <a:r>
              <a:rPr lang="en-US" dirty="0">
                <a:solidFill>
                  <a:schemeClr val="bg2"/>
                </a:solidFill>
              </a:rPr>
              <a:t> Amoco (Rockefeller Oil)</a:t>
            </a:r>
          </a:p>
          <a:p>
            <a:pPr marL="342900" indent="-342900">
              <a:buFont typeface="+mj-lt"/>
              <a:buAutoNum type="arabicPeriod" startAt="11"/>
            </a:pPr>
            <a:r>
              <a:rPr lang="en-US" dirty="0">
                <a:solidFill>
                  <a:schemeClr val="bg2"/>
                </a:solidFill>
              </a:rPr>
              <a:t> Royal Dutch Shell (Royal Families)</a:t>
            </a:r>
          </a:p>
          <a:p>
            <a:pPr marL="342900" indent="-342900">
              <a:buFont typeface="+mj-lt"/>
              <a:buAutoNum type="arabicPeriod" startAt="11"/>
            </a:pPr>
            <a:r>
              <a:rPr lang="en-US" dirty="0">
                <a:solidFill>
                  <a:schemeClr val="bg2"/>
                </a:solidFill>
              </a:rPr>
              <a:t> Proctor and Gamble</a:t>
            </a:r>
          </a:p>
          <a:p>
            <a:pPr marL="342900" indent="-342900">
              <a:buFont typeface="+mj-lt"/>
              <a:buAutoNum type="arabicPeriod" startAt="11"/>
            </a:pPr>
            <a:r>
              <a:rPr lang="en-US" dirty="0">
                <a:solidFill>
                  <a:schemeClr val="bg2"/>
                </a:solidFill>
              </a:rPr>
              <a:t> Boeing Aircraft</a:t>
            </a:r>
          </a:p>
          <a:p>
            <a:pPr marL="342900" indent="-342900">
              <a:buFont typeface="+mj-lt"/>
              <a:buAutoNum type="arabicPeriod" startAt="11"/>
            </a:pPr>
            <a:r>
              <a:rPr lang="en-US" dirty="0">
                <a:solidFill>
                  <a:schemeClr val="bg2"/>
                </a:solidFill>
              </a:rPr>
              <a:t> Occidental Petroleum</a:t>
            </a:r>
          </a:p>
          <a:p>
            <a:pPr marL="342900" indent="-342900">
              <a:buFont typeface="+mj-lt"/>
              <a:buAutoNum type="arabicPeriod" startAt="11"/>
            </a:pPr>
            <a:r>
              <a:rPr lang="en-US" dirty="0">
                <a:solidFill>
                  <a:schemeClr val="bg2"/>
                </a:solidFill>
              </a:rPr>
              <a:t> United Technologies</a:t>
            </a:r>
          </a:p>
          <a:p>
            <a:pPr marL="342900" indent="-342900">
              <a:buFont typeface="+mj-lt"/>
              <a:buAutoNum type="arabicPeriod" startAt="11"/>
            </a:pPr>
            <a:r>
              <a:rPr lang="en-US" dirty="0">
                <a:solidFill>
                  <a:schemeClr val="bg2"/>
                </a:solidFill>
              </a:rPr>
              <a:t> Eastman Kodak</a:t>
            </a:r>
          </a:p>
          <a:p>
            <a:pPr marL="342900" indent="-342900">
              <a:buFont typeface="+mj-lt"/>
              <a:buAutoNum type="arabicPeriod" startAt="11"/>
            </a:pPr>
            <a:r>
              <a:rPr lang="en-US" dirty="0">
                <a:solidFill>
                  <a:schemeClr val="bg2"/>
                </a:solidFill>
              </a:rPr>
              <a:t> Marathon Oil (Rockefeller Oil)</a:t>
            </a:r>
          </a:p>
          <a:p>
            <a:pPr marL="342900" indent="-342900">
              <a:buFont typeface="+mj-lt"/>
              <a:buAutoNum type="arabicPeriod" startAt="11"/>
            </a:pPr>
            <a:r>
              <a:rPr lang="en-US" dirty="0">
                <a:solidFill>
                  <a:schemeClr val="bg2"/>
                </a:solidFill>
              </a:rPr>
              <a:t> Dow Chemical</a:t>
            </a:r>
          </a:p>
        </p:txBody>
      </p:sp>
      <p:sp>
        <p:nvSpPr>
          <p:cNvPr id="3" name="TextBox 2">
            <a:extLst>
              <a:ext uri="{FF2B5EF4-FFF2-40B4-BE49-F238E27FC236}">
                <a16:creationId xmlns:a16="http://schemas.microsoft.com/office/drawing/2014/main" id="{7174A762-6CD4-61FA-D39A-3F23AA8A8817}"/>
              </a:ext>
            </a:extLst>
          </p:cNvPr>
          <p:cNvSpPr txBox="1"/>
          <p:nvPr/>
        </p:nvSpPr>
        <p:spPr>
          <a:xfrm>
            <a:off x="1364203" y="5556279"/>
            <a:ext cx="9804094" cy="523220"/>
          </a:xfrm>
          <a:prstGeom prst="rect">
            <a:avLst/>
          </a:prstGeom>
          <a:noFill/>
        </p:spPr>
        <p:txBody>
          <a:bodyPr wrap="none" rtlCol="0">
            <a:spAutoFit/>
          </a:bodyPr>
          <a:lstStyle/>
          <a:p>
            <a:r>
              <a:rPr lang="en-US" sz="1400" dirty="0">
                <a:solidFill>
                  <a:schemeClr val="bg2"/>
                </a:solidFill>
              </a:rPr>
              <a:t>Others receiving votes: Xerox, Atlantic-Richfield Oil, PepsiCo, Nabisco Group, McDonnel-Douglas, </a:t>
            </a:r>
          </a:p>
          <a:p>
            <a:r>
              <a:rPr lang="en-US" sz="1400" dirty="0">
                <a:solidFill>
                  <a:schemeClr val="bg2"/>
                </a:solidFill>
              </a:rPr>
              <a:t>Tenneco Automotive, Digital Equipment, CBS, Rockwell Automation, Conoco, Honeywell, 3M, Hewlett-Packard</a:t>
            </a:r>
          </a:p>
        </p:txBody>
      </p:sp>
    </p:spTree>
    <p:extLst>
      <p:ext uri="{BB962C8B-B14F-4D97-AF65-F5344CB8AC3E}">
        <p14:creationId xmlns:p14="http://schemas.microsoft.com/office/powerpoint/2010/main" val="439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945E7F3-D3ED-3AB4-A0B2-E5E54852805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524001" y="381000"/>
            <a:ext cx="9829798" cy="622177"/>
          </a:xfrm>
        </p:spPr>
        <p:txBody>
          <a:bodyPr anchor="ctr">
            <a:normAutofit/>
          </a:bodyPr>
          <a:lstStyle/>
          <a:p>
            <a:pPr algn="ctr"/>
            <a:r>
              <a:rPr lang="en-US" sz="3200" dirty="0"/>
              <a:t>The Tech Boom of 2000</a:t>
            </a:r>
          </a:p>
        </p:txBody>
      </p:sp>
      <p:sp>
        <p:nvSpPr>
          <p:cNvPr id="14" name="Content Placeholder 13"/>
          <p:cNvSpPr>
            <a:spLocks noGrp="1"/>
          </p:cNvSpPr>
          <p:nvPr>
            <p:ph sz="half" idx="1"/>
          </p:nvPr>
        </p:nvSpPr>
        <p:spPr>
          <a:xfrm>
            <a:off x="1071551" y="1261872"/>
            <a:ext cx="10245044" cy="1444752"/>
          </a:xfrm>
        </p:spPr>
        <p:txBody>
          <a:bodyPr anchor="t">
            <a:normAutofit/>
          </a:bodyPr>
          <a:lstStyle/>
          <a:p>
            <a:r>
              <a:rPr lang="en-US" sz="1600" dirty="0"/>
              <a:t>Traditional industrial corporations have been replaced, first by energy companies and now, by technology. The ability to manage information is important now and will be important in determining who will win the next war and survive the peace.</a:t>
            </a:r>
          </a:p>
          <a:p>
            <a:pPr marL="739775" lvl="1" indent="-457200">
              <a:buFont typeface="+mj-lt"/>
              <a:buAutoNum type="arabicPeriod"/>
            </a:pPr>
            <a:endParaRPr lang="en-US" dirty="0"/>
          </a:p>
        </p:txBody>
      </p:sp>
      <p:sp>
        <p:nvSpPr>
          <p:cNvPr id="6" name="TextBox 5">
            <a:extLst>
              <a:ext uri="{FF2B5EF4-FFF2-40B4-BE49-F238E27FC236}">
                <a16:creationId xmlns:a16="http://schemas.microsoft.com/office/drawing/2014/main" id="{36B129FE-97FE-2832-176F-8B8B853AA2F9}"/>
              </a:ext>
            </a:extLst>
          </p:cNvPr>
          <p:cNvSpPr txBox="1"/>
          <p:nvPr/>
        </p:nvSpPr>
        <p:spPr>
          <a:xfrm>
            <a:off x="806651" y="2693957"/>
            <a:ext cx="5459767" cy="3693319"/>
          </a:xfrm>
          <a:prstGeom prst="rect">
            <a:avLst/>
          </a:prstGeom>
          <a:noFill/>
        </p:spPr>
        <p:txBody>
          <a:bodyPr wrap="square" rtlCol="0">
            <a:spAutoFit/>
          </a:bodyPr>
          <a:lstStyle/>
          <a:p>
            <a:pPr marL="1089025" lvl="3" indent="-457200">
              <a:buFont typeface="+mj-lt"/>
              <a:buAutoNum type="arabicPeriod"/>
            </a:pPr>
            <a:r>
              <a:rPr lang="en-US" dirty="0">
                <a:solidFill>
                  <a:schemeClr val="bg2"/>
                </a:solidFill>
              </a:rPr>
              <a:t>General Motors</a:t>
            </a:r>
          </a:p>
          <a:p>
            <a:pPr marL="1089025" lvl="3" indent="-457200">
              <a:buFont typeface="+mj-lt"/>
              <a:buAutoNum type="arabicPeriod"/>
            </a:pPr>
            <a:r>
              <a:rPr lang="en-US" dirty="0">
                <a:solidFill>
                  <a:schemeClr val="bg2"/>
                </a:solidFill>
              </a:rPr>
              <a:t>Wal-Mart Stores</a:t>
            </a:r>
          </a:p>
          <a:p>
            <a:pPr marL="1089025" lvl="3" indent="-457200">
              <a:buFont typeface="+mj-lt"/>
              <a:buAutoNum type="arabicPeriod"/>
            </a:pPr>
            <a:r>
              <a:rPr lang="en-US" dirty="0">
                <a:solidFill>
                  <a:schemeClr val="bg2"/>
                </a:solidFill>
              </a:rPr>
              <a:t>ExxonMobil (Rockefeller Oil)</a:t>
            </a:r>
          </a:p>
          <a:p>
            <a:pPr marL="1089025" lvl="3" indent="-457200">
              <a:buFont typeface="+mj-lt"/>
              <a:buAutoNum type="arabicPeriod"/>
            </a:pPr>
            <a:r>
              <a:rPr lang="en-US" dirty="0">
                <a:solidFill>
                  <a:schemeClr val="bg2"/>
                </a:solidFill>
              </a:rPr>
              <a:t>Ford Motor</a:t>
            </a:r>
          </a:p>
          <a:p>
            <a:pPr marL="1089025" lvl="3" indent="-457200">
              <a:buFont typeface="+mj-lt"/>
              <a:buAutoNum type="arabicPeriod"/>
            </a:pPr>
            <a:r>
              <a:rPr lang="en-US" dirty="0">
                <a:solidFill>
                  <a:schemeClr val="bg2"/>
                </a:solidFill>
              </a:rPr>
              <a:t>General Electric</a:t>
            </a:r>
          </a:p>
          <a:p>
            <a:pPr marL="1089025" lvl="3" indent="-457200">
              <a:buFont typeface="+mj-lt"/>
              <a:buAutoNum type="arabicPeriod"/>
            </a:pPr>
            <a:r>
              <a:rPr lang="en-US" dirty="0">
                <a:solidFill>
                  <a:schemeClr val="bg2"/>
                </a:solidFill>
              </a:rPr>
              <a:t>IBM</a:t>
            </a:r>
          </a:p>
          <a:p>
            <a:pPr marL="1089025" lvl="3" indent="-457200">
              <a:buFont typeface="+mj-lt"/>
              <a:buAutoNum type="arabicPeriod"/>
            </a:pPr>
            <a:r>
              <a:rPr lang="en-US" dirty="0">
                <a:solidFill>
                  <a:schemeClr val="bg2"/>
                </a:solidFill>
              </a:rPr>
              <a:t>Citigroup (Banking)</a:t>
            </a:r>
          </a:p>
          <a:p>
            <a:pPr marL="1089025" lvl="3" indent="-457200">
              <a:buFont typeface="+mj-lt"/>
              <a:buAutoNum type="arabicPeriod"/>
            </a:pPr>
            <a:r>
              <a:rPr lang="en-US" dirty="0">
                <a:solidFill>
                  <a:schemeClr val="bg2"/>
                </a:solidFill>
              </a:rPr>
              <a:t>AT &amp; T</a:t>
            </a:r>
          </a:p>
          <a:p>
            <a:pPr marL="1089025" lvl="3" indent="-457200">
              <a:buFont typeface="+mj-lt"/>
              <a:buAutoNum type="arabicPeriod"/>
            </a:pPr>
            <a:r>
              <a:rPr lang="en-US" dirty="0">
                <a:solidFill>
                  <a:schemeClr val="bg2"/>
                </a:solidFill>
              </a:rPr>
              <a:t>Altria Group (tobacco)</a:t>
            </a:r>
          </a:p>
          <a:p>
            <a:pPr marL="1089025" lvl="3" indent="-457200">
              <a:buFont typeface="+mj-lt"/>
              <a:buAutoNum type="arabicPeriod"/>
            </a:pPr>
            <a:r>
              <a:rPr lang="en-US" dirty="0">
                <a:solidFill>
                  <a:schemeClr val="bg2"/>
                </a:solidFill>
              </a:rPr>
              <a:t>Boeing Aircraft</a:t>
            </a:r>
          </a:p>
          <a:p>
            <a:pPr marL="631825" lvl="3"/>
            <a:endParaRPr lang="en-US" dirty="0">
              <a:solidFill>
                <a:schemeClr val="bg2"/>
              </a:solidFill>
            </a:endParaRPr>
          </a:p>
          <a:p>
            <a:pPr marL="1089025" lvl="3" indent="-457200">
              <a:buFont typeface="+mj-lt"/>
              <a:buAutoNum type="arabicPeriod"/>
            </a:pPr>
            <a:endParaRPr lang="en-US" dirty="0">
              <a:solidFill>
                <a:schemeClr val="bg2"/>
              </a:solidFill>
            </a:endParaRPr>
          </a:p>
          <a:p>
            <a:endParaRPr lang="en-US" dirty="0">
              <a:solidFill>
                <a:schemeClr val="bg2"/>
              </a:solidFill>
            </a:endParaRPr>
          </a:p>
        </p:txBody>
      </p:sp>
      <p:sp>
        <p:nvSpPr>
          <p:cNvPr id="7" name="TextBox 6">
            <a:extLst>
              <a:ext uri="{FF2B5EF4-FFF2-40B4-BE49-F238E27FC236}">
                <a16:creationId xmlns:a16="http://schemas.microsoft.com/office/drawing/2014/main" id="{56E9C75F-4195-536D-15BF-E8706D15B2F3}"/>
              </a:ext>
            </a:extLst>
          </p:cNvPr>
          <p:cNvSpPr txBox="1"/>
          <p:nvPr/>
        </p:nvSpPr>
        <p:spPr>
          <a:xfrm>
            <a:off x="5513033" y="2693957"/>
            <a:ext cx="5849167" cy="2862322"/>
          </a:xfrm>
          <a:prstGeom prst="rect">
            <a:avLst/>
          </a:prstGeom>
          <a:noFill/>
        </p:spPr>
        <p:txBody>
          <a:bodyPr wrap="square" rtlCol="0">
            <a:spAutoFit/>
          </a:bodyPr>
          <a:lstStyle/>
          <a:p>
            <a:pPr marL="342900" indent="-342900">
              <a:buFont typeface="+mj-lt"/>
              <a:buAutoNum type="arabicPeriod" startAt="11"/>
            </a:pPr>
            <a:r>
              <a:rPr lang="en-US" dirty="0">
                <a:solidFill>
                  <a:schemeClr val="bg2"/>
                </a:solidFill>
              </a:rPr>
              <a:t> Bank of America</a:t>
            </a:r>
          </a:p>
          <a:p>
            <a:pPr marL="342900" indent="-342900">
              <a:buFont typeface="+mj-lt"/>
              <a:buAutoNum type="arabicPeriod" startAt="11"/>
            </a:pPr>
            <a:r>
              <a:rPr lang="en-US" dirty="0">
                <a:solidFill>
                  <a:schemeClr val="bg2"/>
                </a:solidFill>
              </a:rPr>
              <a:t> SBC Communications (AT &amp; T Small Business)</a:t>
            </a:r>
          </a:p>
          <a:p>
            <a:pPr marL="342900" indent="-342900">
              <a:buFont typeface="+mj-lt"/>
              <a:buAutoNum type="arabicPeriod" startAt="11"/>
            </a:pPr>
            <a:r>
              <a:rPr lang="en-US" dirty="0">
                <a:solidFill>
                  <a:schemeClr val="bg2"/>
                </a:solidFill>
              </a:rPr>
              <a:t> Hewlett-Packard</a:t>
            </a:r>
          </a:p>
          <a:p>
            <a:pPr marL="342900" indent="-342900">
              <a:buFont typeface="+mj-lt"/>
              <a:buAutoNum type="arabicPeriod" startAt="11"/>
            </a:pPr>
            <a:r>
              <a:rPr lang="en-US" dirty="0">
                <a:solidFill>
                  <a:schemeClr val="bg2"/>
                </a:solidFill>
              </a:rPr>
              <a:t> Kroger Corporation (food)</a:t>
            </a:r>
          </a:p>
          <a:p>
            <a:pPr marL="342900" indent="-342900">
              <a:buFont typeface="+mj-lt"/>
              <a:buAutoNum type="arabicPeriod" startAt="11"/>
            </a:pPr>
            <a:r>
              <a:rPr lang="en-US" dirty="0">
                <a:solidFill>
                  <a:schemeClr val="bg2"/>
                </a:solidFill>
              </a:rPr>
              <a:t> State Farm Insurance</a:t>
            </a:r>
          </a:p>
          <a:p>
            <a:pPr marL="342900" indent="-342900">
              <a:buFont typeface="+mj-lt"/>
              <a:buAutoNum type="arabicPeriod" startAt="11"/>
            </a:pPr>
            <a:r>
              <a:rPr lang="en-US" dirty="0">
                <a:solidFill>
                  <a:schemeClr val="bg2"/>
                </a:solidFill>
              </a:rPr>
              <a:t> Sears Roebuck</a:t>
            </a:r>
          </a:p>
          <a:p>
            <a:pPr marL="342900" indent="-342900">
              <a:buFont typeface="+mj-lt"/>
              <a:buAutoNum type="arabicPeriod" startAt="11"/>
            </a:pPr>
            <a:r>
              <a:rPr lang="en-US" dirty="0">
                <a:solidFill>
                  <a:schemeClr val="bg2"/>
                </a:solidFill>
              </a:rPr>
              <a:t> American International Group (Insurance)</a:t>
            </a:r>
          </a:p>
          <a:p>
            <a:pPr marL="342900" indent="-342900">
              <a:buFont typeface="+mj-lt"/>
              <a:buAutoNum type="arabicPeriod" startAt="11"/>
            </a:pPr>
            <a:r>
              <a:rPr lang="en-US" dirty="0">
                <a:solidFill>
                  <a:schemeClr val="bg2"/>
                </a:solidFill>
              </a:rPr>
              <a:t> Enron </a:t>
            </a:r>
          </a:p>
          <a:p>
            <a:pPr marL="342900" indent="-342900">
              <a:buFont typeface="+mj-lt"/>
              <a:buAutoNum type="arabicPeriod" startAt="11"/>
            </a:pPr>
            <a:r>
              <a:rPr lang="en-US" dirty="0">
                <a:solidFill>
                  <a:schemeClr val="bg2"/>
                </a:solidFill>
              </a:rPr>
              <a:t> TIAA-CREF (Pension company)</a:t>
            </a:r>
          </a:p>
          <a:p>
            <a:pPr marL="342900" indent="-342900">
              <a:buFont typeface="+mj-lt"/>
              <a:buAutoNum type="arabicPeriod" startAt="11"/>
            </a:pPr>
            <a:r>
              <a:rPr lang="en-US" dirty="0">
                <a:solidFill>
                  <a:schemeClr val="bg2"/>
                </a:solidFill>
              </a:rPr>
              <a:t> Compaq Computer</a:t>
            </a:r>
          </a:p>
        </p:txBody>
      </p:sp>
      <p:sp>
        <p:nvSpPr>
          <p:cNvPr id="3" name="TextBox 2">
            <a:extLst>
              <a:ext uri="{FF2B5EF4-FFF2-40B4-BE49-F238E27FC236}">
                <a16:creationId xmlns:a16="http://schemas.microsoft.com/office/drawing/2014/main" id="{7174A762-6CD4-61FA-D39A-3F23AA8A8817}"/>
              </a:ext>
            </a:extLst>
          </p:cNvPr>
          <p:cNvSpPr txBox="1"/>
          <p:nvPr/>
        </p:nvSpPr>
        <p:spPr>
          <a:xfrm>
            <a:off x="1364203" y="5556279"/>
            <a:ext cx="9726381" cy="523220"/>
          </a:xfrm>
          <a:prstGeom prst="rect">
            <a:avLst/>
          </a:prstGeom>
          <a:noFill/>
        </p:spPr>
        <p:txBody>
          <a:bodyPr wrap="none" rtlCol="0">
            <a:spAutoFit/>
          </a:bodyPr>
          <a:lstStyle/>
          <a:p>
            <a:r>
              <a:rPr lang="en-US" sz="1400" dirty="0">
                <a:solidFill>
                  <a:schemeClr val="bg2"/>
                </a:solidFill>
              </a:rPr>
              <a:t>Others receiving votes: Home Depot, Lucent Technologies, Proctor and Gamble, Albertsons, MCI WorldCom, </a:t>
            </a:r>
          </a:p>
          <a:p>
            <a:r>
              <a:rPr lang="en-US" sz="1400" dirty="0">
                <a:solidFill>
                  <a:schemeClr val="bg2"/>
                </a:solidFill>
              </a:rPr>
              <a:t>Fannie Mae, Kmart Holdings, Texaco, Merrill Lynch, Morgan Stanley, Chase Manhattan, Target, Bell Atlantic</a:t>
            </a:r>
          </a:p>
        </p:txBody>
      </p:sp>
    </p:spTree>
    <p:extLst>
      <p:ext uri="{BB962C8B-B14F-4D97-AF65-F5344CB8AC3E}">
        <p14:creationId xmlns:p14="http://schemas.microsoft.com/office/powerpoint/2010/main" val="144065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D2A48B1-EC7E-CE2A-2DAF-A4B408ECFC7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524001" y="381000"/>
            <a:ext cx="9829798" cy="622177"/>
          </a:xfrm>
        </p:spPr>
        <p:txBody>
          <a:bodyPr anchor="ctr">
            <a:normAutofit/>
          </a:bodyPr>
          <a:lstStyle/>
          <a:p>
            <a:pPr algn="ctr"/>
            <a:r>
              <a:rPr lang="en-US" sz="3200" dirty="0"/>
              <a:t>The Tech Boom of 2010</a:t>
            </a:r>
          </a:p>
        </p:txBody>
      </p:sp>
      <p:sp>
        <p:nvSpPr>
          <p:cNvPr id="14" name="Content Placeholder 13"/>
          <p:cNvSpPr>
            <a:spLocks noGrp="1"/>
          </p:cNvSpPr>
          <p:nvPr>
            <p:ph sz="half" idx="1"/>
          </p:nvPr>
        </p:nvSpPr>
        <p:spPr>
          <a:xfrm>
            <a:off x="1071551" y="1261872"/>
            <a:ext cx="10245044" cy="1444752"/>
          </a:xfrm>
        </p:spPr>
        <p:txBody>
          <a:bodyPr anchor="t">
            <a:normAutofit/>
          </a:bodyPr>
          <a:lstStyle/>
          <a:p>
            <a:r>
              <a:rPr lang="en-US" sz="1600" dirty="0"/>
              <a:t>Traditional industrial corporations have been replaced, first by energy companies and now, by technology. The ability to manage information is important now and will be important in determining who will win the next war and survive the peace.</a:t>
            </a:r>
          </a:p>
          <a:p>
            <a:pPr marL="739775" lvl="1" indent="-457200">
              <a:buFont typeface="+mj-lt"/>
              <a:buAutoNum type="arabicPeriod"/>
            </a:pPr>
            <a:endParaRPr lang="en-US" dirty="0"/>
          </a:p>
        </p:txBody>
      </p:sp>
      <p:sp>
        <p:nvSpPr>
          <p:cNvPr id="6" name="TextBox 5">
            <a:extLst>
              <a:ext uri="{FF2B5EF4-FFF2-40B4-BE49-F238E27FC236}">
                <a16:creationId xmlns:a16="http://schemas.microsoft.com/office/drawing/2014/main" id="{36B129FE-97FE-2832-176F-8B8B853AA2F9}"/>
              </a:ext>
            </a:extLst>
          </p:cNvPr>
          <p:cNvSpPr txBox="1"/>
          <p:nvPr/>
        </p:nvSpPr>
        <p:spPr>
          <a:xfrm>
            <a:off x="1216241" y="2543037"/>
            <a:ext cx="5095782" cy="3139321"/>
          </a:xfrm>
          <a:prstGeom prst="rect">
            <a:avLst/>
          </a:prstGeom>
          <a:noFill/>
        </p:spPr>
        <p:txBody>
          <a:bodyPr wrap="square" rtlCol="0">
            <a:spAutoFit/>
          </a:bodyPr>
          <a:lstStyle/>
          <a:p>
            <a:pPr marL="1089025" lvl="3" indent="-457200">
              <a:buFont typeface="+mj-lt"/>
              <a:buAutoNum type="arabicPeriod"/>
            </a:pPr>
            <a:r>
              <a:rPr lang="en-US" dirty="0">
                <a:solidFill>
                  <a:schemeClr val="bg2"/>
                </a:solidFill>
              </a:rPr>
              <a:t>Wal-Mart Stores</a:t>
            </a:r>
          </a:p>
          <a:p>
            <a:pPr marL="1089025" lvl="3" indent="-457200">
              <a:buFont typeface="+mj-lt"/>
              <a:buAutoNum type="arabicPeriod"/>
            </a:pPr>
            <a:r>
              <a:rPr lang="en-US" dirty="0">
                <a:solidFill>
                  <a:schemeClr val="bg2"/>
                </a:solidFill>
              </a:rPr>
              <a:t>Exxon-Mobil</a:t>
            </a:r>
          </a:p>
          <a:p>
            <a:pPr marL="1089025" lvl="3" indent="-457200">
              <a:buFont typeface="+mj-lt"/>
              <a:buAutoNum type="arabicPeriod"/>
            </a:pPr>
            <a:r>
              <a:rPr lang="en-US" dirty="0">
                <a:solidFill>
                  <a:schemeClr val="bg2"/>
                </a:solidFill>
              </a:rPr>
              <a:t>Chevron</a:t>
            </a:r>
          </a:p>
          <a:p>
            <a:pPr marL="1089025" lvl="3" indent="-457200">
              <a:buFont typeface="+mj-lt"/>
              <a:buAutoNum type="arabicPeriod"/>
            </a:pPr>
            <a:r>
              <a:rPr lang="en-US" dirty="0">
                <a:solidFill>
                  <a:schemeClr val="bg2"/>
                </a:solidFill>
              </a:rPr>
              <a:t>General Electric</a:t>
            </a:r>
          </a:p>
          <a:p>
            <a:pPr marL="1089025" lvl="3" indent="-457200">
              <a:buFont typeface="+mj-lt"/>
              <a:buAutoNum type="arabicPeriod"/>
            </a:pPr>
            <a:r>
              <a:rPr lang="en-US" dirty="0">
                <a:solidFill>
                  <a:schemeClr val="bg2"/>
                </a:solidFill>
              </a:rPr>
              <a:t>Bank of America Corporation</a:t>
            </a:r>
          </a:p>
          <a:p>
            <a:pPr marL="1089025" lvl="3" indent="-457200">
              <a:buFont typeface="+mj-lt"/>
              <a:buAutoNum type="arabicPeriod"/>
            </a:pPr>
            <a:r>
              <a:rPr lang="en-US" dirty="0">
                <a:solidFill>
                  <a:schemeClr val="bg2"/>
                </a:solidFill>
              </a:rPr>
              <a:t>Conoco-Phillips</a:t>
            </a:r>
          </a:p>
          <a:p>
            <a:pPr marL="1089025" lvl="3" indent="-457200">
              <a:buFont typeface="+mj-lt"/>
              <a:buAutoNum type="arabicPeriod"/>
            </a:pPr>
            <a:r>
              <a:rPr lang="en-US" dirty="0">
                <a:solidFill>
                  <a:schemeClr val="bg2"/>
                </a:solidFill>
              </a:rPr>
              <a:t>AT &amp; T</a:t>
            </a:r>
          </a:p>
          <a:p>
            <a:pPr marL="1089025" lvl="3" indent="-457200">
              <a:buFont typeface="+mj-lt"/>
              <a:buAutoNum type="arabicPeriod"/>
            </a:pPr>
            <a:r>
              <a:rPr lang="en-US" dirty="0">
                <a:solidFill>
                  <a:schemeClr val="bg2"/>
                </a:solidFill>
              </a:rPr>
              <a:t>Ford Motor</a:t>
            </a:r>
          </a:p>
          <a:p>
            <a:pPr marL="1089025" lvl="3" indent="-457200">
              <a:buFont typeface="+mj-lt"/>
              <a:buAutoNum type="arabicPeriod"/>
            </a:pPr>
            <a:r>
              <a:rPr lang="en-US" dirty="0">
                <a:solidFill>
                  <a:schemeClr val="bg2"/>
                </a:solidFill>
              </a:rPr>
              <a:t>J P Morgan Chase and Company</a:t>
            </a:r>
          </a:p>
          <a:p>
            <a:pPr marL="1089025" lvl="3" indent="-457200">
              <a:buFont typeface="+mj-lt"/>
              <a:buAutoNum type="arabicPeriod"/>
            </a:pPr>
            <a:r>
              <a:rPr lang="en-US" dirty="0">
                <a:solidFill>
                  <a:schemeClr val="bg2"/>
                </a:solidFill>
              </a:rPr>
              <a:t>Hewlett-Packard</a:t>
            </a:r>
          </a:p>
          <a:p>
            <a:endParaRPr lang="en-US" dirty="0">
              <a:solidFill>
                <a:schemeClr val="bg2"/>
              </a:solidFill>
            </a:endParaRPr>
          </a:p>
        </p:txBody>
      </p:sp>
      <p:sp>
        <p:nvSpPr>
          <p:cNvPr id="5" name="TextBox 4">
            <a:extLst>
              <a:ext uri="{FF2B5EF4-FFF2-40B4-BE49-F238E27FC236}">
                <a16:creationId xmlns:a16="http://schemas.microsoft.com/office/drawing/2014/main" id="{17769D61-2A26-B17D-C2FA-70FBA1E333D6}"/>
              </a:ext>
            </a:extLst>
          </p:cNvPr>
          <p:cNvSpPr txBox="1"/>
          <p:nvPr/>
        </p:nvSpPr>
        <p:spPr>
          <a:xfrm>
            <a:off x="6312022" y="2543037"/>
            <a:ext cx="4591235" cy="2862322"/>
          </a:xfrm>
          <a:prstGeom prst="rect">
            <a:avLst/>
          </a:prstGeom>
          <a:noFill/>
        </p:spPr>
        <p:txBody>
          <a:bodyPr wrap="square" rtlCol="0">
            <a:spAutoFit/>
          </a:bodyPr>
          <a:lstStyle/>
          <a:p>
            <a:pPr marL="342900" indent="-342900">
              <a:buFont typeface="+mj-lt"/>
              <a:buAutoNum type="arabicPeriod" startAt="11"/>
            </a:pPr>
            <a:r>
              <a:rPr lang="en-US" dirty="0">
                <a:solidFill>
                  <a:schemeClr val="bg2"/>
                </a:solidFill>
              </a:rPr>
              <a:t> Berkshire-Hathaway</a:t>
            </a:r>
          </a:p>
          <a:p>
            <a:pPr marL="342900" indent="-342900">
              <a:buFont typeface="+mj-lt"/>
              <a:buAutoNum type="arabicPeriod" startAt="11"/>
            </a:pPr>
            <a:r>
              <a:rPr lang="en-US" dirty="0">
                <a:solidFill>
                  <a:schemeClr val="bg2"/>
                </a:solidFill>
              </a:rPr>
              <a:t> Citigroup</a:t>
            </a:r>
          </a:p>
          <a:p>
            <a:pPr marL="342900" indent="-342900">
              <a:buFont typeface="+mj-lt"/>
              <a:buAutoNum type="arabicPeriod" startAt="11"/>
            </a:pPr>
            <a:r>
              <a:rPr lang="en-US" dirty="0">
                <a:solidFill>
                  <a:schemeClr val="bg2"/>
                </a:solidFill>
              </a:rPr>
              <a:t> Verizon Communications</a:t>
            </a:r>
          </a:p>
          <a:p>
            <a:pPr marL="342900" indent="-342900">
              <a:buFont typeface="+mj-lt"/>
              <a:buAutoNum type="arabicPeriod" startAt="11"/>
            </a:pPr>
            <a:r>
              <a:rPr lang="en-US" dirty="0">
                <a:solidFill>
                  <a:schemeClr val="bg2"/>
                </a:solidFill>
              </a:rPr>
              <a:t> McKesson</a:t>
            </a:r>
          </a:p>
          <a:p>
            <a:pPr marL="342900" indent="-342900">
              <a:buFont typeface="+mj-lt"/>
              <a:buAutoNum type="arabicPeriod" startAt="11"/>
            </a:pPr>
            <a:r>
              <a:rPr lang="en-US" dirty="0">
                <a:solidFill>
                  <a:schemeClr val="bg2"/>
                </a:solidFill>
              </a:rPr>
              <a:t> General Motors</a:t>
            </a:r>
          </a:p>
          <a:p>
            <a:pPr marL="342900" indent="-342900">
              <a:buFont typeface="+mj-lt"/>
              <a:buAutoNum type="arabicPeriod" startAt="11"/>
            </a:pPr>
            <a:r>
              <a:rPr lang="en-US" dirty="0">
                <a:solidFill>
                  <a:schemeClr val="bg2"/>
                </a:solidFill>
              </a:rPr>
              <a:t> American International Group</a:t>
            </a:r>
          </a:p>
          <a:p>
            <a:pPr marL="342900" indent="-342900">
              <a:buFont typeface="+mj-lt"/>
              <a:buAutoNum type="arabicPeriod" startAt="11"/>
            </a:pPr>
            <a:r>
              <a:rPr lang="en-US" dirty="0">
                <a:solidFill>
                  <a:schemeClr val="bg2"/>
                </a:solidFill>
              </a:rPr>
              <a:t> Cardinal Health</a:t>
            </a:r>
          </a:p>
          <a:p>
            <a:pPr marL="342900" indent="-342900">
              <a:buFont typeface="+mj-lt"/>
              <a:buAutoNum type="arabicPeriod" startAt="11"/>
            </a:pPr>
            <a:r>
              <a:rPr lang="en-US" dirty="0">
                <a:solidFill>
                  <a:schemeClr val="bg2"/>
                </a:solidFill>
              </a:rPr>
              <a:t> CVS Caremark</a:t>
            </a:r>
          </a:p>
          <a:p>
            <a:pPr marL="342900" indent="-342900">
              <a:buFont typeface="+mj-lt"/>
              <a:buAutoNum type="arabicPeriod" startAt="11"/>
            </a:pPr>
            <a:r>
              <a:rPr lang="en-US" dirty="0">
                <a:solidFill>
                  <a:schemeClr val="bg2"/>
                </a:solidFill>
              </a:rPr>
              <a:t> Wells Fargo</a:t>
            </a:r>
          </a:p>
          <a:p>
            <a:pPr marL="342900" indent="-342900">
              <a:buFont typeface="+mj-lt"/>
              <a:buAutoNum type="arabicPeriod" startAt="11"/>
            </a:pPr>
            <a:r>
              <a:rPr lang="en-US" dirty="0">
                <a:solidFill>
                  <a:schemeClr val="bg2"/>
                </a:solidFill>
              </a:rPr>
              <a:t> IBM</a:t>
            </a:r>
          </a:p>
        </p:txBody>
      </p:sp>
      <p:sp>
        <p:nvSpPr>
          <p:cNvPr id="2" name="TextBox 1">
            <a:extLst>
              <a:ext uri="{FF2B5EF4-FFF2-40B4-BE49-F238E27FC236}">
                <a16:creationId xmlns:a16="http://schemas.microsoft.com/office/drawing/2014/main" id="{013FC286-F19F-A2F0-5AEE-EA007840C0AA}"/>
              </a:ext>
            </a:extLst>
          </p:cNvPr>
          <p:cNvSpPr txBox="1"/>
          <p:nvPr/>
        </p:nvSpPr>
        <p:spPr>
          <a:xfrm>
            <a:off x="1524001" y="5449747"/>
            <a:ext cx="10106806" cy="584775"/>
          </a:xfrm>
          <a:prstGeom prst="rect">
            <a:avLst/>
          </a:prstGeom>
          <a:noFill/>
        </p:spPr>
        <p:txBody>
          <a:bodyPr wrap="none" rtlCol="0">
            <a:spAutoFit/>
          </a:bodyPr>
          <a:lstStyle/>
          <a:p>
            <a:r>
              <a:rPr lang="en-US" sz="1400" dirty="0">
                <a:solidFill>
                  <a:schemeClr val="bg2"/>
                </a:solidFill>
              </a:rPr>
              <a:t>Others receiving votes: UnitedHealth Group, Proctor and Gamble, Kroger, AmerisourceBergen, Costco Wholesale,</a:t>
            </a:r>
          </a:p>
          <a:p>
            <a:r>
              <a:rPr lang="en-US" sz="1400" dirty="0">
                <a:solidFill>
                  <a:schemeClr val="bg2"/>
                </a:solidFill>
              </a:rPr>
              <a:t>Valero Energy, </a:t>
            </a:r>
            <a:r>
              <a:rPr lang="en-US" sz="1400" dirty="0" err="1">
                <a:solidFill>
                  <a:schemeClr val="bg2"/>
                </a:solidFill>
              </a:rPr>
              <a:t>ArcherDaniels</a:t>
            </a:r>
            <a:r>
              <a:rPr lang="en-US" sz="1400" dirty="0">
                <a:solidFill>
                  <a:schemeClr val="bg2"/>
                </a:solidFill>
              </a:rPr>
              <a:t> Midland, Boeing, Home Depot, Target, WellPoint, Walgreen, Johnson and Johnson</a:t>
            </a:r>
            <a:r>
              <a:rPr lang="en-US" dirty="0">
                <a:solidFill>
                  <a:schemeClr val="bg2"/>
                </a:solidFill>
              </a:rPr>
              <a:t> </a:t>
            </a:r>
          </a:p>
        </p:txBody>
      </p:sp>
    </p:spTree>
    <p:extLst>
      <p:ext uri="{BB962C8B-B14F-4D97-AF65-F5344CB8AC3E}">
        <p14:creationId xmlns:p14="http://schemas.microsoft.com/office/powerpoint/2010/main" val="234894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C8B949E-7915-A0FF-1E17-36484FAA38E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60F4628-A668-F9D3-A14A-3287D85A7D9B}"/>
              </a:ext>
            </a:extLst>
          </p:cNvPr>
          <p:cNvSpPr>
            <a:spLocks noGrp="1"/>
          </p:cNvSpPr>
          <p:nvPr>
            <p:ph type="title"/>
          </p:nvPr>
        </p:nvSpPr>
        <p:spPr/>
        <p:txBody>
          <a:bodyPr/>
          <a:lstStyle/>
          <a:p>
            <a:pPr algn="ctr"/>
            <a:r>
              <a:rPr lang="en-US" sz="4400" dirty="0"/>
              <a:t>Nancy Pelosi Visits Taiwan!</a:t>
            </a:r>
          </a:p>
        </p:txBody>
      </p:sp>
      <p:pic>
        <p:nvPicPr>
          <p:cNvPr id="5" name="Content Placeholder 4">
            <a:extLst>
              <a:ext uri="{FF2B5EF4-FFF2-40B4-BE49-F238E27FC236}">
                <a16:creationId xmlns:a16="http://schemas.microsoft.com/office/drawing/2014/main" id="{02C12417-AC61-E835-3229-6A95DE0E6BF0}"/>
              </a:ext>
            </a:extLst>
          </p:cNvPr>
          <p:cNvPicPr>
            <a:picLocks noGrp="1" noChangeAspect="1"/>
          </p:cNvPicPr>
          <p:nvPr>
            <p:ph sz="quarter" idx="10"/>
          </p:nvPr>
        </p:nvPicPr>
        <p:blipFill>
          <a:blip r:embed="rId3"/>
          <a:stretch>
            <a:fillRect/>
          </a:stretch>
        </p:blipFill>
        <p:spPr>
          <a:xfrm>
            <a:off x="748804" y="1181100"/>
            <a:ext cx="7992532" cy="4495800"/>
          </a:xfrm>
        </p:spPr>
      </p:pic>
      <p:sp>
        <p:nvSpPr>
          <p:cNvPr id="7" name="TextBox 6">
            <a:extLst>
              <a:ext uri="{FF2B5EF4-FFF2-40B4-BE49-F238E27FC236}">
                <a16:creationId xmlns:a16="http://schemas.microsoft.com/office/drawing/2014/main" id="{8AABF0BC-EB19-6376-137F-A3007A0D5757}"/>
              </a:ext>
            </a:extLst>
          </p:cNvPr>
          <p:cNvSpPr txBox="1"/>
          <p:nvPr/>
        </p:nvSpPr>
        <p:spPr>
          <a:xfrm>
            <a:off x="9137073" y="1346264"/>
            <a:ext cx="2831608" cy="2585323"/>
          </a:xfrm>
          <a:prstGeom prst="rect">
            <a:avLst/>
          </a:prstGeom>
          <a:noFill/>
        </p:spPr>
        <p:txBody>
          <a:bodyPr wrap="square">
            <a:spAutoFit/>
          </a:bodyPr>
          <a:lstStyle/>
          <a:p>
            <a:r>
              <a:rPr lang="en-US" dirty="0">
                <a:solidFill>
                  <a:schemeClr val="bg1"/>
                </a:solidFill>
              </a:rPr>
              <a:t>Taiwanese state media reports that US House Speaker Nancy Pelosi WILL visit Taiwan tomorrow evening as Taiwanese officials confirm receipt of "admission notice" for Pelosi’s arrival.</a:t>
            </a:r>
          </a:p>
        </p:txBody>
      </p:sp>
      <p:pic>
        <p:nvPicPr>
          <p:cNvPr id="9" name="Picture 8">
            <a:extLst>
              <a:ext uri="{FF2B5EF4-FFF2-40B4-BE49-F238E27FC236}">
                <a16:creationId xmlns:a16="http://schemas.microsoft.com/office/drawing/2014/main" id="{444EABB4-E5E6-B5A0-3C7C-342F03CF97DD}"/>
              </a:ext>
            </a:extLst>
          </p:cNvPr>
          <p:cNvPicPr>
            <a:picLocks noChangeAspect="1"/>
          </p:cNvPicPr>
          <p:nvPr/>
        </p:nvPicPr>
        <p:blipFill>
          <a:blip r:embed="rId4"/>
          <a:stretch>
            <a:fillRect/>
          </a:stretch>
        </p:blipFill>
        <p:spPr>
          <a:xfrm>
            <a:off x="9410111" y="4088179"/>
            <a:ext cx="2033085" cy="2201649"/>
          </a:xfrm>
          <a:prstGeom prst="rect">
            <a:avLst/>
          </a:prstGeom>
        </p:spPr>
      </p:pic>
    </p:spTree>
    <p:extLst>
      <p:ext uri="{BB962C8B-B14F-4D97-AF65-F5344CB8AC3E}">
        <p14:creationId xmlns:p14="http://schemas.microsoft.com/office/powerpoint/2010/main" val="40357993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53E0491-1267-E171-4C34-A480DE3912D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1524001" y="381000"/>
            <a:ext cx="9829798" cy="622177"/>
          </a:xfrm>
        </p:spPr>
        <p:txBody>
          <a:bodyPr anchor="ctr">
            <a:normAutofit/>
          </a:bodyPr>
          <a:lstStyle/>
          <a:p>
            <a:pPr algn="ctr"/>
            <a:r>
              <a:rPr lang="en-US" sz="3200" dirty="0"/>
              <a:t>The Tech Boom of 2020</a:t>
            </a:r>
          </a:p>
        </p:txBody>
      </p:sp>
      <p:sp>
        <p:nvSpPr>
          <p:cNvPr id="14" name="Content Placeholder 13"/>
          <p:cNvSpPr>
            <a:spLocks noGrp="1"/>
          </p:cNvSpPr>
          <p:nvPr>
            <p:ph sz="half" idx="1"/>
          </p:nvPr>
        </p:nvSpPr>
        <p:spPr>
          <a:xfrm>
            <a:off x="1071551" y="1261872"/>
            <a:ext cx="10245044" cy="1444752"/>
          </a:xfrm>
        </p:spPr>
        <p:txBody>
          <a:bodyPr anchor="t">
            <a:normAutofit/>
          </a:bodyPr>
          <a:lstStyle/>
          <a:p>
            <a:r>
              <a:rPr lang="en-US" sz="1600" dirty="0"/>
              <a:t>Traditional industrial corporations have been replaced, first by energy companies and now, by technology. The ability to manage information is important now and will be important in determining who will win the next war and survive the peace.</a:t>
            </a:r>
          </a:p>
          <a:p>
            <a:pPr marL="739775" lvl="1" indent="-457200">
              <a:buFont typeface="+mj-lt"/>
              <a:buAutoNum type="arabicPeriod"/>
            </a:pPr>
            <a:endParaRPr lang="en-US" dirty="0"/>
          </a:p>
        </p:txBody>
      </p:sp>
      <p:sp>
        <p:nvSpPr>
          <p:cNvPr id="2" name="TextBox 1">
            <a:extLst>
              <a:ext uri="{FF2B5EF4-FFF2-40B4-BE49-F238E27FC236}">
                <a16:creationId xmlns:a16="http://schemas.microsoft.com/office/drawing/2014/main" id="{2E0AD920-8E74-0205-B5CB-93E660BFAF69}"/>
              </a:ext>
            </a:extLst>
          </p:cNvPr>
          <p:cNvSpPr txBox="1"/>
          <p:nvPr/>
        </p:nvSpPr>
        <p:spPr>
          <a:xfrm>
            <a:off x="1229615" y="2587425"/>
            <a:ext cx="4653845" cy="3139321"/>
          </a:xfrm>
          <a:prstGeom prst="rect">
            <a:avLst/>
          </a:prstGeom>
          <a:noFill/>
        </p:spPr>
        <p:txBody>
          <a:bodyPr wrap="square" rtlCol="0">
            <a:spAutoFit/>
          </a:bodyPr>
          <a:lstStyle/>
          <a:p>
            <a:pPr marL="1089025" lvl="3" indent="-457200">
              <a:buFont typeface="+mj-lt"/>
              <a:buAutoNum type="arabicPeriod"/>
            </a:pPr>
            <a:r>
              <a:rPr lang="en-US" dirty="0">
                <a:solidFill>
                  <a:schemeClr val="bg2"/>
                </a:solidFill>
              </a:rPr>
              <a:t>Walmart Stores</a:t>
            </a:r>
          </a:p>
          <a:p>
            <a:pPr marL="1089025" lvl="3" indent="-457200">
              <a:buFont typeface="+mj-lt"/>
              <a:buAutoNum type="arabicPeriod"/>
            </a:pPr>
            <a:r>
              <a:rPr lang="en-US" dirty="0">
                <a:solidFill>
                  <a:schemeClr val="bg2"/>
                </a:solidFill>
              </a:rPr>
              <a:t>Amazon</a:t>
            </a:r>
          </a:p>
          <a:p>
            <a:pPr marL="1089025" lvl="3" indent="-457200">
              <a:buFont typeface="+mj-lt"/>
              <a:buAutoNum type="arabicPeriod"/>
            </a:pPr>
            <a:r>
              <a:rPr lang="en-US" dirty="0">
                <a:solidFill>
                  <a:schemeClr val="bg2"/>
                </a:solidFill>
              </a:rPr>
              <a:t>Exxon Mobil (Rockefeller Oil)</a:t>
            </a:r>
          </a:p>
          <a:p>
            <a:pPr marL="1089025" lvl="3" indent="-457200">
              <a:buFont typeface="+mj-lt"/>
              <a:buAutoNum type="arabicPeriod"/>
            </a:pPr>
            <a:r>
              <a:rPr lang="en-US" dirty="0">
                <a:solidFill>
                  <a:schemeClr val="bg2"/>
                </a:solidFill>
              </a:rPr>
              <a:t>Apple Computer</a:t>
            </a:r>
          </a:p>
          <a:p>
            <a:pPr marL="1089025" lvl="3" indent="-457200">
              <a:buFont typeface="+mj-lt"/>
              <a:buAutoNum type="arabicPeriod"/>
            </a:pPr>
            <a:r>
              <a:rPr lang="en-US" dirty="0">
                <a:solidFill>
                  <a:schemeClr val="bg2"/>
                </a:solidFill>
              </a:rPr>
              <a:t>CVS Health</a:t>
            </a:r>
          </a:p>
          <a:p>
            <a:pPr marL="1089025" lvl="3" indent="-457200">
              <a:buFont typeface="+mj-lt"/>
              <a:buAutoNum type="arabicPeriod"/>
            </a:pPr>
            <a:r>
              <a:rPr lang="en-US" dirty="0">
                <a:solidFill>
                  <a:schemeClr val="bg2"/>
                </a:solidFill>
              </a:rPr>
              <a:t>Berkshire Hathaway</a:t>
            </a:r>
          </a:p>
          <a:p>
            <a:pPr marL="1089025" lvl="3" indent="-457200">
              <a:buFont typeface="+mj-lt"/>
              <a:buAutoNum type="arabicPeriod"/>
            </a:pPr>
            <a:r>
              <a:rPr lang="en-US" dirty="0">
                <a:solidFill>
                  <a:schemeClr val="bg2"/>
                </a:solidFill>
              </a:rPr>
              <a:t>United Health Group</a:t>
            </a:r>
          </a:p>
          <a:p>
            <a:pPr marL="1089025" lvl="3" indent="-457200">
              <a:buFont typeface="+mj-lt"/>
              <a:buAutoNum type="arabicPeriod"/>
            </a:pPr>
            <a:r>
              <a:rPr lang="en-US" dirty="0">
                <a:solidFill>
                  <a:schemeClr val="bg2"/>
                </a:solidFill>
              </a:rPr>
              <a:t>McKesson</a:t>
            </a:r>
          </a:p>
          <a:p>
            <a:pPr marL="1089025" lvl="3" indent="-457200">
              <a:buFont typeface="+mj-lt"/>
              <a:buAutoNum type="arabicPeriod"/>
            </a:pPr>
            <a:r>
              <a:rPr lang="en-US" dirty="0">
                <a:solidFill>
                  <a:schemeClr val="bg2"/>
                </a:solidFill>
              </a:rPr>
              <a:t>AT &amp; T</a:t>
            </a:r>
          </a:p>
          <a:p>
            <a:pPr marL="1089025" lvl="3" indent="-457200">
              <a:buFont typeface="+mj-lt"/>
              <a:buAutoNum type="arabicPeriod"/>
            </a:pPr>
            <a:r>
              <a:rPr lang="en-US" dirty="0">
                <a:solidFill>
                  <a:schemeClr val="bg2"/>
                </a:solidFill>
              </a:rPr>
              <a:t>Amerisource Bergen</a:t>
            </a:r>
          </a:p>
          <a:p>
            <a:endParaRPr lang="en-US" dirty="0">
              <a:solidFill>
                <a:schemeClr val="bg2"/>
              </a:solidFill>
            </a:endParaRPr>
          </a:p>
        </p:txBody>
      </p:sp>
      <p:sp>
        <p:nvSpPr>
          <p:cNvPr id="7" name="TextBox 6">
            <a:extLst>
              <a:ext uri="{FF2B5EF4-FFF2-40B4-BE49-F238E27FC236}">
                <a16:creationId xmlns:a16="http://schemas.microsoft.com/office/drawing/2014/main" id="{71DC3DF3-05F9-2C60-A55F-903E0A0D0492}"/>
              </a:ext>
            </a:extLst>
          </p:cNvPr>
          <p:cNvSpPr txBox="1"/>
          <p:nvPr/>
        </p:nvSpPr>
        <p:spPr>
          <a:xfrm>
            <a:off x="5368089" y="2592928"/>
            <a:ext cx="4653845" cy="2862322"/>
          </a:xfrm>
          <a:prstGeom prst="rect">
            <a:avLst/>
          </a:prstGeom>
          <a:noFill/>
        </p:spPr>
        <p:txBody>
          <a:bodyPr wrap="square" rtlCol="0">
            <a:spAutoFit/>
          </a:bodyPr>
          <a:lstStyle/>
          <a:p>
            <a:pPr marL="1089025" lvl="3" indent="-457200">
              <a:buFont typeface="+mj-lt"/>
              <a:buAutoNum type="arabicPeriod" startAt="11"/>
            </a:pPr>
            <a:r>
              <a:rPr lang="en-US" dirty="0">
                <a:solidFill>
                  <a:schemeClr val="bg2"/>
                </a:solidFill>
              </a:rPr>
              <a:t>Alphabet, Inc. (Google)</a:t>
            </a:r>
          </a:p>
          <a:p>
            <a:pPr marL="1089025" lvl="3" indent="-457200">
              <a:buFont typeface="+mj-lt"/>
              <a:buAutoNum type="arabicPeriod" startAt="11"/>
            </a:pPr>
            <a:r>
              <a:rPr lang="en-US" dirty="0">
                <a:solidFill>
                  <a:schemeClr val="bg2"/>
                </a:solidFill>
              </a:rPr>
              <a:t> Ford Motor</a:t>
            </a:r>
          </a:p>
          <a:p>
            <a:pPr marL="1089025" lvl="3" indent="-457200">
              <a:buFont typeface="+mj-lt"/>
              <a:buAutoNum type="arabicPeriod" startAt="11"/>
            </a:pPr>
            <a:r>
              <a:rPr lang="en-US" dirty="0">
                <a:solidFill>
                  <a:schemeClr val="bg2"/>
                </a:solidFill>
              </a:rPr>
              <a:t> Cigna</a:t>
            </a:r>
          </a:p>
          <a:p>
            <a:pPr marL="1089025" lvl="3" indent="-457200">
              <a:buFont typeface="+mj-lt"/>
              <a:buAutoNum type="arabicPeriod" startAt="11"/>
            </a:pPr>
            <a:r>
              <a:rPr lang="en-US" dirty="0">
                <a:solidFill>
                  <a:schemeClr val="bg2"/>
                </a:solidFill>
              </a:rPr>
              <a:t> Costco Wholesale</a:t>
            </a:r>
          </a:p>
          <a:p>
            <a:pPr marL="1089025" lvl="3" indent="-457200">
              <a:buFont typeface="+mj-lt"/>
              <a:buAutoNum type="arabicPeriod" startAt="11"/>
            </a:pPr>
            <a:r>
              <a:rPr lang="en-US" dirty="0">
                <a:solidFill>
                  <a:schemeClr val="bg2"/>
                </a:solidFill>
              </a:rPr>
              <a:t> Chevron (Rockefeller Oil)</a:t>
            </a:r>
          </a:p>
          <a:p>
            <a:pPr marL="1089025" lvl="3" indent="-457200">
              <a:buFont typeface="+mj-lt"/>
              <a:buAutoNum type="arabicPeriod" startAt="11"/>
            </a:pPr>
            <a:r>
              <a:rPr lang="en-US" dirty="0">
                <a:solidFill>
                  <a:schemeClr val="bg2"/>
                </a:solidFill>
              </a:rPr>
              <a:t> Cardinal Health</a:t>
            </a:r>
          </a:p>
          <a:p>
            <a:pPr marL="1089025" lvl="3" indent="-457200">
              <a:buFont typeface="+mj-lt"/>
              <a:buAutoNum type="arabicPeriod" startAt="11"/>
            </a:pPr>
            <a:r>
              <a:rPr lang="en-US" dirty="0">
                <a:solidFill>
                  <a:schemeClr val="bg2"/>
                </a:solidFill>
              </a:rPr>
              <a:t> JP Morgan Chase</a:t>
            </a:r>
          </a:p>
          <a:p>
            <a:pPr marL="1089025" lvl="3" indent="-457200">
              <a:buFont typeface="+mj-lt"/>
              <a:buAutoNum type="arabicPeriod" startAt="11"/>
            </a:pPr>
            <a:r>
              <a:rPr lang="en-US" dirty="0">
                <a:solidFill>
                  <a:schemeClr val="bg2"/>
                </a:solidFill>
              </a:rPr>
              <a:t> General Motors</a:t>
            </a:r>
          </a:p>
          <a:p>
            <a:pPr marL="1089025" lvl="3" indent="-457200">
              <a:buFont typeface="+mj-lt"/>
              <a:buAutoNum type="arabicPeriod" startAt="11"/>
            </a:pPr>
            <a:r>
              <a:rPr lang="en-US" dirty="0">
                <a:solidFill>
                  <a:schemeClr val="bg2"/>
                </a:solidFill>
              </a:rPr>
              <a:t> Walgreens-Boots Alliance</a:t>
            </a:r>
          </a:p>
          <a:p>
            <a:pPr marL="1089025" lvl="3" indent="-457200">
              <a:buFont typeface="+mj-lt"/>
              <a:buAutoNum type="arabicPeriod" startAt="11"/>
            </a:pPr>
            <a:r>
              <a:rPr lang="en-US" dirty="0">
                <a:solidFill>
                  <a:schemeClr val="bg2"/>
                </a:solidFill>
              </a:rPr>
              <a:t> Verizon Communications</a:t>
            </a:r>
          </a:p>
        </p:txBody>
      </p:sp>
      <p:sp>
        <p:nvSpPr>
          <p:cNvPr id="4" name="TextBox 3">
            <a:extLst>
              <a:ext uri="{FF2B5EF4-FFF2-40B4-BE49-F238E27FC236}">
                <a16:creationId xmlns:a16="http://schemas.microsoft.com/office/drawing/2014/main" id="{7406FBB1-59E2-5988-927D-47BB4A7EB68C}"/>
              </a:ext>
            </a:extLst>
          </p:cNvPr>
          <p:cNvSpPr txBox="1"/>
          <p:nvPr/>
        </p:nvSpPr>
        <p:spPr>
          <a:xfrm>
            <a:off x="1524001" y="5481883"/>
            <a:ext cx="9847248" cy="738664"/>
          </a:xfrm>
          <a:prstGeom prst="rect">
            <a:avLst/>
          </a:prstGeom>
          <a:noFill/>
        </p:spPr>
        <p:txBody>
          <a:bodyPr wrap="none" rtlCol="0">
            <a:spAutoFit/>
          </a:bodyPr>
          <a:lstStyle/>
          <a:p>
            <a:r>
              <a:rPr lang="en-US" sz="1400" dirty="0">
                <a:solidFill>
                  <a:schemeClr val="bg2"/>
                </a:solidFill>
              </a:rPr>
              <a:t>Others receiving votes: Microsoft, Marathon Petroleum, Kroger, Fannie Mae, Bank of America, Home Depot,</a:t>
            </a:r>
          </a:p>
          <a:p>
            <a:r>
              <a:rPr lang="en-US" sz="1400" dirty="0">
                <a:solidFill>
                  <a:schemeClr val="bg2"/>
                </a:solidFill>
              </a:rPr>
              <a:t>Phillips 66, Comcast, Anthem, Wells Fargo, Citigroup, Valero Energy, General Electric, Dell Technologies, </a:t>
            </a:r>
          </a:p>
          <a:p>
            <a:r>
              <a:rPr lang="en-US" sz="1400" dirty="0">
                <a:solidFill>
                  <a:schemeClr val="bg2"/>
                </a:solidFill>
              </a:rPr>
              <a:t>Johnson and Johnson, State Farm Insurance, Target, IBM, Raytheon Technologies, Boeing Aircraft, Freddie Mac</a:t>
            </a:r>
          </a:p>
        </p:txBody>
      </p:sp>
    </p:spTree>
    <p:extLst>
      <p:ext uri="{BB962C8B-B14F-4D97-AF65-F5344CB8AC3E}">
        <p14:creationId xmlns:p14="http://schemas.microsoft.com/office/powerpoint/2010/main" val="338033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1E4F4C5-2359-902E-A4E4-E39F9D23F44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8" name="Content Placeholder 17">
            <a:extLst>
              <a:ext uri="{FF2B5EF4-FFF2-40B4-BE49-F238E27FC236}">
                <a16:creationId xmlns:a16="http://schemas.microsoft.com/office/drawing/2014/main" id="{F451EBE7-64A3-7E40-8C33-3C01E8EBABD2}"/>
              </a:ext>
            </a:extLst>
          </p:cNvPr>
          <p:cNvSpPr>
            <a:spLocks noGrp="1"/>
          </p:cNvSpPr>
          <p:nvPr>
            <p:ph idx="4294967295"/>
          </p:nvPr>
        </p:nvSpPr>
        <p:spPr>
          <a:xfrm>
            <a:off x="830263" y="1266516"/>
            <a:ext cx="10532281" cy="4495765"/>
          </a:xfrm>
        </p:spPr>
        <p:txBody>
          <a:bodyPr/>
          <a:lstStyle/>
          <a:p>
            <a:r>
              <a:rPr lang="en-US" dirty="0"/>
              <a:t>Lorem ipsum dolor sit amet, consectetuer adipiscing elit. Maecenas porttitor congue massa. </a:t>
            </a:r>
          </a:p>
          <a:p>
            <a:r>
              <a:rPr lang="en-US" dirty="0"/>
              <a:t>Fusce posuere, magna sed pulvinar ultricies, purus lectus malesuada libero, sit amet commodo magna eros quis urna. Nunc viverra imperdiet enim.</a:t>
            </a:r>
          </a:p>
          <a:p>
            <a:r>
              <a:rPr lang="en-US" dirty="0"/>
              <a:t>Fusce est. Vivamus a tellus. Pellentesque habitant morbi tristique senectus et netus et malesuada fames ac turpis egestas. </a:t>
            </a:r>
          </a:p>
          <a:p>
            <a:r>
              <a:rPr lang="en-US" dirty="0"/>
              <a:t>Proin pharetra nonummy pede.</a:t>
            </a:r>
          </a:p>
          <a:p>
            <a:r>
              <a:rPr lang="en-US" dirty="0"/>
              <a:t>Mauris et orci. Aenean nec lorem. </a:t>
            </a:r>
          </a:p>
          <a:p>
            <a:r>
              <a:rPr lang="en-US" dirty="0"/>
              <a:t>In porttitor. Donec laoreet nonummy augue.</a:t>
            </a:r>
          </a:p>
          <a:p>
            <a:endParaRPr lang="ja-JP" altLang="en-US" dirty="0"/>
          </a:p>
        </p:txBody>
      </p:sp>
      <p:sp>
        <p:nvSpPr>
          <p:cNvPr id="11" name="Title 10">
            <a:extLst>
              <a:ext uri="{FF2B5EF4-FFF2-40B4-BE49-F238E27FC236}">
                <a16:creationId xmlns:a16="http://schemas.microsoft.com/office/drawing/2014/main" id="{010FB232-4CB4-C34D-A688-C51B6E7CD2CF}"/>
              </a:ext>
            </a:extLst>
          </p:cNvPr>
          <p:cNvSpPr>
            <a:spLocks noGrp="1"/>
          </p:cNvSpPr>
          <p:nvPr>
            <p:ph type="title"/>
          </p:nvPr>
        </p:nvSpPr>
        <p:spPr>
          <a:xfrm>
            <a:off x="830269" y="168721"/>
            <a:ext cx="10523531" cy="583800"/>
          </a:xfrm>
        </p:spPr>
        <p:txBody>
          <a:bodyPr>
            <a:normAutofit/>
          </a:bodyPr>
          <a:lstStyle/>
          <a:p>
            <a:r>
              <a:rPr lang="en-US" dirty="0"/>
              <a:t>Title Slide 2</a:t>
            </a:r>
          </a:p>
        </p:txBody>
      </p:sp>
    </p:spTree>
    <p:extLst>
      <p:ext uri="{BB962C8B-B14F-4D97-AF65-F5344CB8AC3E}">
        <p14:creationId xmlns:p14="http://schemas.microsoft.com/office/powerpoint/2010/main" val="20379365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FD09B9C-1569-FAD7-FB2E-CD55A477709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8" name="Content Placeholder 17">
            <a:extLst>
              <a:ext uri="{FF2B5EF4-FFF2-40B4-BE49-F238E27FC236}">
                <a16:creationId xmlns:a16="http://schemas.microsoft.com/office/drawing/2014/main" id="{F451EBE7-64A3-7E40-8C33-3C01E8EBABD2}"/>
              </a:ext>
            </a:extLst>
          </p:cNvPr>
          <p:cNvSpPr>
            <a:spLocks noGrp="1"/>
          </p:cNvSpPr>
          <p:nvPr>
            <p:ph idx="4294967295"/>
          </p:nvPr>
        </p:nvSpPr>
        <p:spPr>
          <a:xfrm>
            <a:off x="830263" y="1266516"/>
            <a:ext cx="4862614" cy="4495765"/>
          </a:xfrm>
        </p:spPr>
        <p:txBody>
          <a:bodyPr>
            <a:normAutofit/>
          </a:bodyPr>
          <a:lstStyle/>
          <a:p>
            <a:r>
              <a:rPr lang="en-US" dirty="0"/>
              <a:t>Lorem ipsum dolor sit amet, consectetuer adipiscing elit. </a:t>
            </a:r>
          </a:p>
          <a:p>
            <a:r>
              <a:rPr lang="en-US" dirty="0"/>
              <a:t>Maecenas porttitor congue massa. </a:t>
            </a:r>
          </a:p>
          <a:p>
            <a:r>
              <a:rPr lang="en-US" dirty="0"/>
              <a:t>Fusce est. Vivamus a tellus. </a:t>
            </a:r>
          </a:p>
          <a:p>
            <a:r>
              <a:rPr lang="en-US" dirty="0"/>
              <a:t>Pellentesque habitant morbi tristique senectus et netus et malesuada fames ac turpis egestas. </a:t>
            </a:r>
          </a:p>
          <a:p>
            <a:r>
              <a:rPr lang="en-US" dirty="0"/>
              <a:t>Proin pharetra nonummy pede.</a:t>
            </a:r>
          </a:p>
        </p:txBody>
      </p:sp>
      <p:sp>
        <p:nvSpPr>
          <p:cNvPr id="11" name="Title 10">
            <a:extLst>
              <a:ext uri="{FF2B5EF4-FFF2-40B4-BE49-F238E27FC236}">
                <a16:creationId xmlns:a16="http://schemas.microsoft.com/office/drawing/2014/main" id="{010FB232-4CB4-C34D-A688-C51B6E7CD2CF}"/>
              </a:ext>
            </a:extLst>
          </p:cNvPr>
          <p:cNvSpPr>
            <a:spLocks noGrp="1"/>
          </p:cNvSpPr>
          <p:nvPr>
            <p:ph type="title"/>
          </p:nvPr>
        </p:nvSpPr>
        <p:spPr/>
        <p:txBody>
          <a:bodyPr/>
          <a:lstStyle/>
          <a:p>
            <a:r>
              <a:rPr lang="en-US" dirty="0"/>
              <a:t>Title Slide 3</a:t>
            </a:r>
          </a:p>
        </p:txBody>
      </p:sp>
      <p:pic>
        <p:nvPicPr>
          <p:cNvPr id="29" name="Picture Placeholder 28">
            <a:extLst>
              <a:ext uri="{FF2B5EF4-FFF2-40B4-BE49-F238E27FC236}">
                <a16:creationId xmlns:a16="http://schemas.microsoft.com/office/drawing/2014/main" id="{4030AF8A-8228-F343-BEC1-75F9E008905F}"/>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83548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903EF14-EFA5-2FB8-1646-BE8D9E6447E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8" name="Picture Placeholder 25" descr="A picture containing cable, connector, red">
            <a:extLst>
              <a:ext uri="{FF2B5EF4-FFF2-40B4-BE49-F238E27FC236}">
                <a16:creationId xmlns:a16="http://schemas.microsoft.com/office/drawing/2014/main" id="{62BA7BC3-92EE-1A48-9C9C-3DB49A92B738}"/>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solidFill>
            <a:schemeClr val="bg1"/>
          </a:solidFill>
        </p:spPr>
      </p:pic>
      <p:pic>
        <p:nvPicPr>
          <p:cNvPr id="9" name="Picture 8">
            <a:extLst>
              <a:ext uri="{FF2B5EF4-FFF2-40B4-BE49-F238E27FC236}">
                <a16:creationId xmlns:a16="http://schemas.microsoft.com/office/drawing/2014/main" id="{B2DE8458-290E-F74E-88EF-CC9B0D6267A1}"/>
              </a:ext>
              <a:ext uri="{C183D7F6-B498-43B3-948B-1728B52AA6E4}">
                <adec:decorative xmlns:adec="http://schemas.microsoft.com/office/drawing/2017/decorative" val="1"/>
              </a:ext>
            </a:extLst>
          </p:cNvPr>
          <p:cNvPicPr>
            <a:picLocks noChangeAspect="1"/>
          </p:cNvPicPr>
          <p:nvPr/>
        </p:nvPicPr>
        <p:blipFill rotWithShape="1">
          <a:blip r:embed="rId4" cstate="screen">
            <a:alphaModFix amt="10000"/>
            <a:extLst>
              <a:ext uri="{28A0092B-C50C-407E-A947-70E740481C1C}">
                <a14:useLocalDpi xmlns:a14="http://schemas.microsoft.com/office/drawing/2010/main"/>
              </a:ext>
            </a:extLst>
          </a:blip>
          <a:srcRect r="-5"/>
          <a:stretch/>
        </p:blipFill>
        <p:spPr>
          <a:xfrm>
            <a:off x="4419600" y="1911927"/>
            <a:ext cx="7772400" cy="4946073"/>
          </a:xfrm>
          <a:prstGeom prst="rect">
            <a:avLst/>
          </a:prstGeom>
          <a:solidFill>
            <a:schemeClr val="tx1"/>
          </a:solidFill>
        </p:spPr>
      </p:pic>
      <p:sp>
        <p:nvSpPr>
          <p:cNvPr id="10" name="Right Triangle 9">
            <a:extLst>
              <a:ext uri="{FF2B5EF4-FFF2-40B4-BE49-F238E27FC236}">
                <a16:creationId xmlns:a16="http://schemas.microsoft.com/office/drawing/2014/main" id="{B1537400-0358-1343-B656-C2349896C2B3}"/>
              </a:ext>
              <a:ext uri="{C183D7F6-B498-43B3-948B-1728B52AA6E4}">
                <adec:decorative xmlns:adec="http://schemas.microsoft.com/office/drawing/2017/decorative" val="1"/>
              </a:ext>
            </a:extLst>
          </p:cNvPr>
          <p:cNvSpPr/>
          <p:nvPr/>
        </p:nvSpPr>
        <p:spPr>
          <a:xfrm>
            <a:off x="4404360" y="6070600"/>
            <a:ext cx="848217" cy="787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Oval 22">
            <a:extLst>
              <a:ext uri="{FF2B5EF4-FFF2-40B4-BE49-F238E27FC236}">
                <a16:creationId xmlns:a16="http://schemas.microsoft.com/office/drawing/2014/main" id="{B41DA7E1-048D-BF4A-8246-F0AB8C7885A8}"/>
              </a:ext>
              <a:ext uri="{C183D7F6-B498-43B3-948B-1728B52AA6E4}">
                <adec:decorative xmlns:adec="http://schemas.microsoft.com/office/drawing/2017/decorative" val="1"/>
              </a:ext>
            </a:extLst>
          </p:cNvPr>
          <p:cNvSpPr/>
          <p:nvPr/>
        </p:nvSpPr>
        <p:spPr>
          <a:xfrm rot="16200000" flipH="1">
            <a:off x="6150843" y="2338331"/>
            <a:ext cx="208460" cy="1869849"/>
          </a:xfrm>
          <a:prstGeom prst="rect">
            <a:avLst/>
          </a:prstGeom>
          <a:gradFill>
            <a:gsLst>
              <a:gs pos="0">
                <a:schemeClr val="accent1"/>
              </a:gs>
              <a:gs pos="99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a:extLst>
              <a:ext uri="{FF2B5EF4-FFF2-40B4-BE49-F238E27FC236}">
                <a16:creationId xmlns:a16="http://schemas.microsoft.com/office/drawing/2014/main" id="{6C58813B-26BB-8549-A635-0966C79A0664}"/>
              </a:ext>
              <a:ext uri="{C183D7F6-B498-43B3-948B-1728B52AA6E4}">
                <adec:decorative xmlns:adec="http://schemas.microsoft.com/office/drawing/2017/decorative" val="1"/>
              </a:ext>
            </a:extLst>
          </p:cNvPr>
          <p:cNvSpPr/>
          <p:nvPr/>
        </p:nvSpPr>
        <p:spPr>
          <a:xfrm rot="10800000">
            <a:off x="11361737" y="1896738"/>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4" name="Straight Connector 13">
            <a:extLst>
              <a:ext uri="{FF2B5EF4-FFF2-40B4-BE49-F238E27FC236}">
                <a16:creationId xmlns:a16="http://schemas.microsoft.com/office/drawing/2014/main" id="{D4CC38B3-E784-6745-B78F-8AB1641B680E}"/>
              </a:ext>
              <a:ext uri="{C183D7F6-B498-43B3-948B-1728B52AA6E4}">
                <adec:decorative xmlns:adec="http://schemas.microsoft.com/office/drawing/2017/decorative" val="1"/>
              </a:ext>
            </a:extLst>
          </p:cNvPr>
          <p:cNvCxnSpPr>
            <a:cxnSpLocks/>
          </p:cNvCxnSpPr>
          <p:nvPr/>
        </p:nvCxnSpPr>
        <p:spPr>
          <a:xfrm>
            <a:off x="4465264" y="5380271"/>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A75E66-4D82-114E-B2C1-2D90AA8B94E5}"/>
              </a:ext>
              <a:ext uri="{C183D7F6-B498-43B3-948B-1728B52AA6E4}">
                <adec:decorative xmlns:adec="http://schemas.microsoft.com/office/drawing/2017/decorative" val="1"/>
              </a:ext>
            </a:extLst>
          </p:cNvPr>
          <p:cNvCxnSpPr>
            <a:cxnSpLocks/>
          </p:cNvCxnSpPr>
          <p:nvPr/>
        </p:nvCxnSpPr>
        <p:spPr>
          <a:xfrm>
            <a:off x="10796401" y="1874737"/>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8" name="Content Placeholder 17">
            <a:extLst>
              <a:ext uri="{FF2B5EF4-FFF2-40B4-BE49-F238E27FC236}">
                <a16:creationId xmlns:a16="http://schemas.microsoft.com/office/drawing/2014/main" id="{F451EBE7-64A3-7E40-8C33-3C01E8EBABD2}"/>
              </a:ext>
            </a:extLst>
          </p:cNvPr>
          <p:cNvSpPr>
            <a:spLocks noGrp="1"/>
          </p:cNvSpPr>
          <p:nvPr>
            <p:ph idx="4294967295"/>
          </p:nvPr>
        </p:nvSpPr>
        <p:spPr>
          <a:xfrm>
            <a:off x="5312209" y="3530253"/>
            <a:ext cx="6049528" cy="2826095"/>
          </a:xfrm>
        </p:spPr>
        <p:txBody>
          <a:bodyPr>
            <a:normAutofit/>
          </a:bodyPr>
          <a:lstStyle/>
          <a:p>
            <a:r>
              <a:rPr lang="en-US" dirty="0"/>
              <a:t>Lorem ipsum dolor sit amet, consectetuer adipiscing elit. </a:t>
            </a:r>
          </a:p>
          <a:p>
            <a:r>
              <a:rPr lang="en-US" dirty="0"/>
              <a:t>Maecenas porttitor congue massa. </a:t>
            </a:r>
          </a:p>
          <a:p>
            <a:r>
              <a:rPr lang="en-US" dirty="0"/>
              <a:t>Fusce posuere, magna sed pulvinar ultricies, purus lectus malesuada libero, sit amet commodo magna eros quis urna. </a:t>
            </a:r>
            <a:endParaRPr lang="ja-JP" altLang="en-US" dirty="0"/>
          </a:p>
        </p:txBody>
      </p:sp>
      <p:sp>
        <p:nvSpPr>
          <p:cNvPr id="11" name="Title 10">
            <a:extLst>
              <a:ext uri="{FF2B5EF4-FFF2-40B4-BE49-F238E27FC236}">
                <a16:creationId xmlns:a16="http://schemas.microsoft.com/office/drawing/2014/main" id="{010FB232-4CB4-C34D-A688-C51B6E7CD2CF}"/>
              </a:ext>
            </a:extLst>
          </p:cNvPr>
          <p:cNvSpPr>
            <a:spLocks noGrp="1"/>
          </p:cNvSpPr>
          <p:nvPr>
            <p:ph type="title"/>
          </p:nvPr>
        </p:nvSpPr>
        <p:spPr/>
        <p:txBody>
          <a:bodyPr/>
          <a:lstStyle/>
          <a:p>
            <a:r>
              <a:rPr lang="en-US" dirty="0"/>
              <a:t>Title Slide 4</a:t>
            </a:r>
          </a:p>
        </p:txBody>
      </p:sp>
    </p:spTree>
    <p:extLst>
      <p:ext uri="{BB962C8B-B14F-4D97-AF65-F5344CB8AC3E}">
        <p14:creationId xmlns:p14="http://schemas.microsoft.com/office/powerpoint/2010/main" val="94044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0835657-2934-1652-F969-AC33D6404AB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1" name="Title 20">
            <a:extLst>
              <a:ext uri="{FF2B5EF4-FFF2-40B4-BE49-F238E27FC236}">
                <a16:creationId xmlns:a16="http://schemas.microsoft.com/office/drawing/2014/main" id="{2627AE97-340B-E245-B9C6-A4E8743E1340}"/>
              </a:ext>
            </a:extLst>
          </p:cNvPr>
          <p:cNvSpPr>
            <a:spLocks noGrp="1"/>
          </p:cNvSpPr>
          <p:nvPr>
            <p:ph type="title"/>
          </p:nvPr>
        </p:nvSpPr>
        <p:spPr/>
        <p:txBody>
          <a:bodyPr/>
          <a:lstStyle/>
          <a:p>
            <a:r>
              <a:rPr lang="en-US" altLang="ja-JP" dirty="0"/>
              <a:t>Title Slide 5</a:t>
            </a:r>
          </a:p>
        </p:txBody>
      </p:sp>
      <p:sp>
        <p:nvSpPr>
          <p:cNvPr id="16" name="Content Placeholder 15">
            <a:extLst>
              <a:ext uri="{FF2B5EF4-FFF2-40B4-BE49-F238E27FC236}">
                <a16:creationId xmlns:a16="http://schemas.microsoft.com/office/drawing/2014/main" id="{3017211D-9C44-B641-A078-4EA6FEE3BBF9}"/>
              </a:ext>
            </a:extLst>
          </p:cNvPr>
          <p:cNvSpPr>
            <a:spLocks noGrp="1"/>
          </p:cNvSpPr>
          <p:nvPr>
            <p:ph sz="half" idx="4294967295"/>
          </p:nvPr>
        </p:nvSpPr>
        <p:spPr>
          <a:xfrm>
            <a:off x="838201" y="2474615"/>
            <a:ext cx="4585854" cy="3093953"/>
          </a:xfrm>
        </p:spPr>
        <p:txBody>
          <a:bodyPr>
            <a:normAutofit/>
          </a:bodyPr>
          <a:lstStyle/>
          <a:p>
            <a:r>
              <a:rPr lang="en-US" dirty="0"/>
              <a:t>Lorem ipsum dolor sit amet, consectetuer adipiscing elit. </a:t>
            </a:r>
          </a:p>
          <a:p>
            <a:r>
              <a:rPr lang="en-US" dirty="0"/>
              <a:t>Maecenas porttitor congue massa. </a:t>
            </a:r>
          </a:p>
          <a:p>
            <a:r>
              <a:rPr lang="en-US" dirty="0"/>
              <a:t>Fusce posuere, magna sed pulvinar ultricies, purus lectus malesuada libero, sit amet commodo magna eros quis urna.</a:t>
            </a:r>
          </a:p>
          <a:p>
            <a:endParaRPr lang="ja-JP" altLang="en-US" dirty="0"/>
          </a:p>
        </p:txBody>
      </p:sp>
      <p:sp>
        <p:nvSpPr>
          <p:cNvPr id="15" name="Text Placeholder 14">
            <a:extLst>
              <a:ext uri="{FF2B5EF4-FFF2-40B4-BE49-F238E27FC236}">
                <a16:creationId xmlns:a16="http://schemas.microsoft.com/office/drawing/2014/main" id="{919ADAFC-DC1D-4249-B968-F885B35940C9}"/>
              </a:ext>
            </a:extLst>
          </p:cNvPr>
          <p:cNvSpPr>
            <a:spLocks noGrp="1"/>
          </p:cNvSpPr>
          <p:nvPr>
            <p:ph type="body" idx="1"/>
          </p:nvPr>
        </p:nvSpPr>
        <p:spPr/>
        <p:txBody>
          <a:bodyPr>
            <a:normAutofit/>
          </a:bodyPr>
          <a:lstStyle/>
          <a:p>
            <a:r>
              <a:rPr lang="en-US" dirty="0"/>
              <a:t>Subtitle A</a:t>
            </a:r>
          </a:p>
        </p:txBody>
      </p:sp>
      <p:sp>
        <p:nvSpPr>
          <p:cNvPr id="27" name="Content Placeholder 26">
            <a:extLst>
              <a:ext uri="{FF2B5EF4-FFF2-40B4-BE49-F238E27FC236}">
                <a16:creationId xmlns:a16="http://schemas.microsoft.com/office/drawing/2014/main" id="{78F30852-7324-B342-92E6-181AD0A5705C}"/>
              </a:ext>
            </a:extLst>
          </p:cNvPr>
          <p:cNvSpPr>
            <a:spLocks noGrp="1"/>
          </p:cNvSpPr>
          <p:nvPr>
            <p:ph sz="half" idx="4294967295"/>
          </p:nvPr>
        </p:nvSpPr>
        <p:spPr>
          <a:xfrm>
            <a:off x="6932749" y="2474615"/>
            <a:ext cx="4585854" cy="3093953"/>
          </a:xfrm>
        </p:spPr>
        <p:txBody>
          <a:bodyPr/>
          <a:lstStyle/>
          <a:p>
            <a:r>
              <a:rPr lang="en-US" dirty="0"/>
              <a:t>Lorem ipsum dolor sit amet, consectetuer adipiscing elit. </a:t>
            </a:r>
          </a:p>
          <a:p>
            <a:r>
              <a:rPr lang="en-US" dirty="0"/>
              <a:t>Maecenas porttitor congue massa. </a:t>
            </a:r>
          </a:p>
          <a:p>
            <a:r>
              <a:rPr lang="en-US" dirty="0"/>
              <a:t>Fusce posuere, magna sed pulvinar ultricies, purus lectus malesuada libero, sit amet commodo magna eros quis urna.</a:t>
            </a:r>
          </a:p>
        </p:txBody>
      </p:sp>
      <p:sp>
        <p:nvSpPr>
          <p:cNvPr id="28" name="Text Placeholder 27">
            <a:extLst>
              <a:ext uri="{FF2B5EF4-FFF2-40B4-BE49-F238E27FC236}">
                <a16:creationId xmlns:a16="http://schemas.microsoft.com/office/drawing/2014/main" id="{81ECBBB6-1140-7745-B57A-8FE68E837E23}"/>
              </a:ext>
            </a:extLst>
          </p:cNvPr>
          <p:cNvSpPr>
            <a:spLocks noGrp="1"/>
          </p:cNvSpPr>
          <p:nvPr>
            <p:ph type="body" idx="11"/>
          </p:nvPr>
        </p:nvSpPr>
        <p:spPr/>
        <p:txBody>
          <a:bodyPr>
            <a:normAutofit/>
          </a:bodyPr>
          <a:lstStyle/>
          <a:p>
            <a:r>
              <a:rPr lang="en-US" dirty="0"/>
              <a:t>Subtitle B</a:t>
            </a:r>
          </a:p>
        </p:txBody>
      </p:sp>
    </p:spTree>
    <p:extLst>
      <p:ext uri="{BB962C8B-B14F-4D97-AF65-F5344CB8AC3E}">
        <p14:creationId xmlns:p14="http://schemas.microsoft.com/office/powerpoint/2010/main" val="20769619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DDC7033-3168-DF92-2AF8-995611DD95C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7CB6C32-A61A-4511-A893-C906C3EB842B}"/>
              </a:ext>
            </a:extLst>
          </p:cNvPr>
          <p:cNvSpPr>
            <a:spLocks noGrp="1"/>
          </p:cNvSpPr>
          <p:nvPr>
            <p:ph type="title"/>
          </p:nvPr>
        </p:nvSpPr>
        <p:spPr/>
        <p:txBody>
          <a:bodyPr/>
          <a:lstStyle/>
          <a:p>
            <a:r>
              <a:rPr lang="en-US" dirty="0"/>
              <a:t>Title Slide 6</a:t>
            </a:r>
          </a:p>
        </p:txBody>
      </p:sp>
      <p:graphicFrame>
        <p:nvGraphicFramePr>
          <p:cNvPr id="4" name="Content Placeholder 5" descr="Clustered column chart that shows values for three data series in four categories.">
            <a:extLst>
              <a:ext uri="{FF2B5EF4-FFF2-40B4-BE49-F238E27FC236}">
                <a16:creationId xmlns:a16="http://schemas.microsoft.com/office/drawing/2014/main" id="{4EBBAEB0-64A5-4AAB-BD83-8E1FA8262ABA}"/>
              </a:ext>
            </a:extLst>
          </p:cNvPr>
          <p:cNvGraphicFramePr>
            <a:graphicFrameLocks noGrp="1"/>
          </p:cNvGraphicFramePr>
          <p:nvPr>
            <p:ph sz="quarter" idx="10"/>
            <p:extLst>
              <p:ext uri="{D42A27DB-BD31-4B8C-83A1-F6EECF244321}">
                <p14:modId xmlns:p14="http://schemas.microsoft.com/office/powerpoint/2010/main" val="3053561613"/>
              </p:ext>
            </p:extLst>
          </p:nvPr>
        </p:nvGraphicFramePr>
        <p:xfrm>
          <a:off x="830263" y="1473797"/>
          <a:ext cx="10531475" cy="42888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28365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D105F96-C95F-34AE-D4E2-07A02888682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60F4628-A668-F9D3-A14A-3287D85A7D9B}"/>
              </a:ext>
            </a:extLst>
          </p:cNvPr>
          <p:cNvSpPr>
            <a:spLocks noGrp="1"/>
          </p:cNvSpPr>
          <p:nvPr>
            <p:ph type="title"/>
          </p:nvPr>
        </p:nvSpPr>
        <p:spPr/>
        <p:txBody>
          <a:bodyPr/>
          <a:lstStyle/>
          <a:p>
            <a:pPr algn="ctr"/>
            <a:r>
              <a:rPr lang="en-US" sz="4800" dirty="0"/>
              <a:t>Nancy Pelosi Visits Taiwan!</a:t>
            </a:r>
          </a:p>
        </p:txBody>
      </p:sp>
      <p:sp>
        <p:nvSpPr>
          <p:cNvPr id="7" name="TextBox 6">
            <a:extLst>
              <a:ext uri="{FF2B5EF4-FFF2-40B4-BE49-F238E27FC236}">
                <a16:creationId xmlns:a16="http://schemas.microsoft.com/office/drawing/2014/main" id="{8AABF0BC-EB19-6376-137F-A3007A0D5757}"/>
              </a:ext>
            </a:extLst>
          </p:cNvPr>
          <p:cNvSpPr txBox="1"/>
          <p:nvPr/>
        </p:nvSpPr>
        <p:spPr>
          <a:xfrm>
            <a:off x="9137073" y="1346264"/>
            <a:ext cx="2831608" cy="2585323"/>
          </a:xfrm>
          <a:prstGeom prst="rect">
            <a:avLst/>
          </a:prstGeom>
          <a:noFill/>
        </p:spPr>
        <p:txBody>
          <a:bodyPr wrap="square">
            <a:spAutoFit/>
          </a:bodyPr>
          <a:lstStyle/>
          <a:p>
            <a:r>
              <a:rPr lang="en-US" dirty="0">
                <a:solidFill>
                  <a:schemeClr val="bg1"/>
                </a:solidFill>
              </a:rPr>
              <a:t>Ms. Pelosi apparently visited a new two nanometer chip plant in Taiwan that her husband owns a significant interest in. This plant is owned by NVDIA Corporation. [NASDAQ: NVDA]</a:t>
            </a:r>
          </a:p>
        </p:txBody>
      </p:sp>
      <p:pic>
        <p:nvPicPr>
          <p:cNvPr id="9" name="Picture 8">
            <a:extLst>
              <a:ext uri="{FF2B5EF4-FFF2-40B4-BE49-F238E27FC236}">
                <a16:creationId xmlns:a16="http://schemas.microsoft.com/office/drawing/2014/main" id="{444EABB4-E5E6-B5A0-3C7C-342F03CF97DD}"/>
              </a:ext>
            </a:extLst>
          </p:cNvPr>
          <p:cNvPicPr>
            <a:picLocks noChangeAspect="1"/>
          </p:cNvPicPr>
          <p:nvPr/>
        </p:nvPicPr>
        <p:blipFill>
          <a:blip r:embed="rId3"/>
          <a:stretch>
            <a:fillRect/>
          </a:stretch>
        </p:blipFill>
        <p:spPr>
          <a:xfrm>
            <a:off x="9410111" y="4088179"/>
            <a:ext cx="2033085" cy="2201649"/>
          </a:xfrm>
          <a:prstGeom prst="rect">
            <a:avLst/>
          </a:prstGeom>
        </p:spPr>
      </p:pic>
      <p:pic>
        <p:nvPicPr>
          <p:cNvPr id="6" name="Content Placeholder 5">
            <a:extLst>
              <a:ext uri="{FF2B5EF4-FFF2-40B4-BE49-F238E27FC236}">
                <a16:creationId xmlns:a16="http://schemas.microsoft.com/office/drawing/2014/main" id="{E1275406-E29B-FD90-CEE3-E5F14D1FD37D}"/>
              </a:ext>
            </a:extLst>
          </p:cNvPr>
          <p:cNvPicPr>
            <a:picLocks noGrp="1" noChangeAspect="1"/>
          </p:cNvPicPr>
          <p:nvPr>
            <p:ph sz="quarter" idx="10"/>
          </p:nvPr>
        </p:nvPicPr>
        <p:blipFill>
          <a:blip r:embed="rId4"/>
          <a:stretch>
            <a:fillRect/>
          </a:stretch>
        </p:blipFill>
        <p:spPr>
          <a:xfrm>
            <a:off x="987690" y="1266825"/>
            <a:ext cx="7992533" cy="4495800"/>
          </a:xfrm>
          <a:prstGeom prst="rect">
            <a:avLst/>
          </a:prstGeom>
        </p:spPr>
      </p:pic>
    </p:spTree>
    <p:extLst>
      <p:ext uri="{BB962C8B-B14F-4D97-AF65-F5344CB8AC3E}">
        <p14:creationId xmlns:p14="http://schemas.microsoft.com/office/powerpoint/2010/main" val="728240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F1A4040-E96F-2E1F-E536-8DFE09CC18E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60F4628-A668-F9D3-A14A-3287D85A7D9B}"/>
              </a:ext>
            </a:extLst>
          </p:cNvPr>
          <p:cNvSpPr>
            <a:spLocks noGrp="1"/>
          </p:cNvSpPr>
          <p:nvPr>
            <p:ph type="title"/>
          </p:nvPr>
        </p:nvSpPr>
        <p:spPr/>
        <p:txBody>
          <a:bodyPr/>
          <a:lstStyle/>
          <a:p>
            <a:pPr algn="ctr"/>
            <a:r>
              <a:rPr lang="en-US" dirty="0"/>
              <a:t>Will War Come to China and the USA</a:t>
            </a:r>
          </a:p>
        </p:txBody>
      </p:sp>
      <p:sp>
        <p:nvSpPr>
          <p:cNvPr id="4" name="Content Placeholder 3">
            <a:extLst>
              <a:ext uri="{FF2B5EF4-FFF2-40B4-BE49-F238E27FC236}">
                <a16:creationId xmlns:a16="http://schemas.microsoft.com/office/drawing/2014/main" id="{D27536EE-08AA-3799-6A50-82B33302419B}"/>
              </a:ext>
            </a:extLst>
          </p:cNvPr>
          <p:cNvSpPr>
            <a:spLocks noGrp="1"/>
          </p:cNvSpPr>
          <p:nvPr>
            <p:ph sz="quarter" idx="10"/>
          </p:nvPr>
        </p:nvSpPr>
        <p:spPr>
          <a:xfrm>
            <a:off x="830263" y="1266824"/>
            <a:ext cx="10531474" cy="4979863"/>
          </a:xfrm>
        </p:spPr>
        <p:txBody>
          <a:bodyPr>
            <a:normAutofit/>
          </a:bodyPr>
          <a:lstStyle/>
          <a:p>
            <a:r>
              <a:rPr lang="en-US" sz="2400" dirty="0"/>
              <a:t>Reasons for War:</a:t>
            </a:r>
          </a:p>
          <a:p>
            <a:pPr lvl="1">
              <a:lnSpc>
                <a:spcPct val="100000"/>
              </a:lnSpc>
            </a:pPr>
            <a:r>
              <a:rPr lang="en-US" sz="2400" dirty="0"/>
              <a:t>The U.S. Dollar is very close to collapse. The socialist wing of Congress sees war as the best way to fix economic problems at home.</a:t>
            </a:r>
          </a:p>
          <a:p>
            <a:pPr lvl="1">
              <a:lnSpc>
                <a:spcPct val="100000"/>
              </a:lnSpc>
            </a:pPr>
            <a:r>
              <a:rPr lang="en-US" sz="2400" dirty="0"/>
              <a:t>The Socialist wing of Congress sees China and Russia as economic threats that could bring down the Western Economy.</a:t>
            </a:r>
          </a:p>
          <a:p>
            <a:pPr lvl="1">
              <a:lnSpc>
                <a:spcPct val="100000"/>
              </a:lnSpc>
            </a:pPr>
            <a:r>
              <a:rPr lang="en-US" sz="2400" dirty="0"/>
              <a:t>Klaus Schwab (World Economic Forum) cannot bring about his “economic reset” if he does not have Chinese and Russian cooperation.</a:t>
            </a:r>
          </a:p>
        </p:txBody>
      </p:sp>
    </p:spTree>
    <p:extLst>
      <p:ext uri="{BB962C8B-B14F-4D97-AF65-F5344CB8AC3E}">
        <p14:creationId xmlns:p14="http://schemas.microsoft.com/office/powerpoint/2010/main" val="4251335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9747FC0-3386-0B6E-0CF2-7F934562E1A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60F4628-A668-F9D3-A14A-3287D85A7D9B}"/>
              </a:ext>
            </a:extLst>
          </p:cNvPr>
          <p:cNvSpPr>
            <a:spLocks noGrp="1"/>
          </p:cNvSpPr>
          <p:nvPr>
            <p:ph type="title"/>
          </p:nvPr>
        </p:nvSpPr>
        <p:spPr/>
        <p:txBody>
          <a:bodyPr/>
          <a:lstStyle/>
          <a:p>
            <a:pPr algn="ctr"/>
            <a:r>
              <a:rPr lang="en-US" dirty="0"/>
              <a:t>Will War Come to China and the USA</a:t>
            </a:r>
          </a:p>
        </p:txBody>
      </p:sp>
      <p:sp>
        <p:nvSpPr>
          <p:cNvPr id="4" name="Content Placeholder 3">
            <a:extLst>
              <a:ext uri="{FF2B5EF4-FFF2-40B4-BE49-F238E27FC236}">
                <a16:creationId xmlns:a16="http://schemas.microsoft.com/office/drawing/2014/main" id="{D27536EE-08AA-3799-6A50-82B33302419B}"/>
              </a:ext>
            </a:extLst>
          </p:cNvPr>
          <p:cNvSpPr>
            <a:spLocks noGrp="1"/>
          </p:cNvSpPr>
          <p:nvPr>
            <p:ph sz="quarter" idx="10"/>
          </p:nvPr>
        </p:nvSpPr>
        <p:spPr>
          <a:xfrm>
            <a:off x="236306" y="1266825"/>
            <a:ext cx="11733087" cy="5051782"/>
          </a:xfrm>
        </p:spPr>
        <p:txBody>
          <a:bodyPr>
            <a:normAutofit/>
          </a:bodyPr>
          <a:lstStyle/>
          <a:p>
            <a:r>
              <a:rPr lang="en-US" sz="2400" dirty="0"/>
              <a:t>Reasons Against War:</a:t>
            </a:r>
          </a:p>
          <a:p>
            <a:pPr lvl="1">
              <a:lnSpc>
                <a:spcPct val="100000"/>
              </a:lnSpc>
            </a:pPr>
            <a:r>
              <a:rPr lang="en-US" sz="2400" dirty="0"/>
              <a:t>The West is ill-prepared for war. Russia and China have weapons systems that are years ahead of the USA and the West. </a:t>
            </a:r>
          </a:p>
          <a:p>
            <a:pPr lvl="1">
              <a:lnSpc>
                <a:spcPct val="100000"/>
              </a:lnSpc>
            </a:pPr>
            <a:r>
              <a:rPr lang="en-US" sz="2400" dirty="0"/>
              <a:t>The West sent much of their arms to Ukraine, which in turn, has sold 70% of them off to the black market.</a:t>
            </a:r>
          </a:p>
          <a:p>
            <a:pPr lvl="1">
              <a:lnSpc>
                <a:spcPct val="100000"/>
              </a:lnSpc>
            </a:pPr>
            <a:r>
              <a:rPr lang="en-US" sz="2400" dirty="0"/>
              <a:t>The West does not have the “raw materials” to maintain any kind of sustained war. Besides, Russia could overrun most of Western Europe in weeks. </a:t>
            </a:r>
          </a:p>
          <a:p>
            <a:pPr lvl="1">
              <a:lnSpc>
                <a:spcPct val="100000"/>
              </a:lnSpc>
            </a:pPr>
            <a:r>
              <a:rPr lang="en-US" sz="2400" dirty="0"/>
              <a:t>Their EMF technologies could render Western weapons systems useless within hours of a war starting.</a:t>
            </a:r>
          </a:p>
        </p:txBody>
      </p:sp>
    </p:spTree>
    <p:extLst>
      <p:ext uri="{BB962C8B-B14F-4D97-AF65-F5344CB8AC3E}">
        <p14:creationId xmlns:p14="http://schemas.microsoft.com/office/powerpoint/2010/main" val="191618926"/>
      </p:ext>
    </p:extLst>
  </p:cSld>
  <p:clrMapOvr>
    <a:masterClrMapping/>
  </p:clrMapOvr>
</p:sld>
</file>

<file path=ppt/theme/theme1.xml><?xml version="1.0" encoding="utf-8"?>
<a:theme xmlns:a="http://schemas.openxmlformats.org/drawingml/2006/main" name="Bold Tech">
  <a:themeElements>
    <a:clrScheme name="16x9">
      <a:dk1>
        <a:srgbClr val="000000"/>
      </a:dk1>
      <a:lt1>
        <a:srgbClr val="FFFFFF"/>
      </a:lt1>
      <a:dk2>
        <a:srgbClr val="121312"/>
      </a:dk2>
      <a:lt2>
        <a:srgbClr val="FFFFFF"/>
      </a:lt2>
      <a:accent1>
        <a:srgbClr val="EE4036"/>
      </a:accent1>
      <a:accent2>
        <a:srgbClr val="121312"/>
      </a:accent2>
      <a:accent3>
        <a:srgbClr val="A5A5A5"/>
      </a:accent3>
      <a:accent4>
        <a:srgbClr val="252625"/>
      </a:accent4>
      <a:accent5>
        <a:srgbClr val="F1F5F5"/>
      </a:accent5>
      <a:accent6>
        <a:srgbClr val="FAFFFF"/>
      </a:accent6>
      <a:hlink>
        <a:srgbClr val="EE4036"/>
      </a:hlink>
      <a:folHlink>
        <a:srgbClr val="EE4036"/>
      </a:folHlink>
    </a:clrScheme>
    <a:fontScheme name="Custom 44">
      <a:majorFont>
        <a:latin typeface="MingLiU"/>
        <a:ea typeface=""/>
        <a:cs typeface=""/>
      </a:majorFont>
      <a:minorFont>
        <a:latin typeface="Meiryo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6422304-17E9-4530-8D08-4F277CB64269}" vid="{BCE6A17A-B98D-492A-82B2-0A1B358761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Asian design presentation</Template>
  <TotalTime>3800</TotalTime>
  <Words>4971</Words>
  <Application>Microsoft Office PowerPoint</Application>
  <PresentationFormat>Widescreen</PresentationFormat>
  <Paragraphs>457</Paragraphs>
  <Slides>65</Slides>
  <Notes>65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Meiryo UI</vt:lpstr>
      <vt:lpstr>MingLiU</vt:lpstr>
      <vt:lpstr>Arial</vt:lpstr>
      <vt:lpstr>Calibri</vt:lpstr>
      <vt:lpstr>Bold Tech</vt:lpstr>
      <vt:lpstr>The Second Horse of the Apocalypse - Inflation</vt:lpstr>
      <vt:lpstr>Updates</vt:lpstr>
      <vt:lpstr>PowerPoint Presentation</vt:lpstr>
      <vt:lpstr>PowerPoint Presentation</vt:lpstr>
      <vt:lpstr>Breaking News</vt:lpstr>
      <vt:lpstr>Nancy Pelosi Visits Taiwan!</vt:lpstr>
      <vt:lpstr>Nancy Pelosi Visits Taiwan!</vt:lpstr>
      <vt:lpstr>Will War Come to China and the USA</vt:lpstr>
      <vt:lpstr>Will War Come to China and the USA</vt:lpstr>
      <vt:lpstr>Will War Come to China and the USA</vt:lpstr>
      <vt:lpstr>Resignations of World Leaders</vt:lpstr>
      <vt:lpstr>Replacement Prime Minister Candidates</vt:lpstr>
      <vt:lpstr>Liz Truss</vt:lpstr>
      <vt:lpstr>Rishi Sunak, MP for Richmond (Yorks)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Bible Music Research</vt:lpstr>
      <vt:lpstr>PowerPoint Presentation</vt:lpstr>
      <vt:lpstr>Bible Music Research</vt:lpstr>
      <vt:lpstr>Bible Music Research</vt:lpstr>
      <vt:lpstr>WhiteStone Foundation Music Research</vt:lpstr>
      <vt:lpstr>Creeping Socialism</vt:lpstr>
      <vt:lpstr>Presidential Drama in the USA</vt:lpstr>
      <vt:lpstr>Inflation</vt:lpstr>
      <vt:lpstr>Post World War II Economy</vt:lpstr>
      <vt:lpstr>Post World War II Economy</vt:lpstr>
      <vt:lpstr>Post World War II Economy</vt:lpstr>
      <vt:lpstr>Post World War II Economy</vt:lpstr>
      <vt:lpstr>Post World War II Economy</vt:lpstr>
      <vt:lpstr>Post World War II Economy</vt:lpstr>
      <vt:lpstr>The 1960 Recession</vt:lpstr>
      <vt:lpstr>The JFK Presidency</vt:lpstr>
      <vt:lpstr>The JFK Presidency</vt:lpstr>
      <vt:lpstr>The JFK Presidency</vt:lpstr>
      <vt:lpstr>The LBJ Presidency</vt:lpstr>
      <vt:lpstr>The LBJ Presidency</vt:lpstr>
      <vt:lpstr>The Nixon Presidency</vt:lpstr>
      <vt:lpstr>The Stagflation of the 1970s</vt:lpstr>
      <vt:lpstr>The Nixon Presidency</vt:lpstr>
      <vt:lpstr>The Nixon Presidency</vt:lpstr>
      <vt:lpstr>The Nixon Presidency</vt:lpstr>
      <vt:lpstr>The Nixon Presidency</vt:lpstr>
      <vt:lpstr>The Ford Presidency</vt:lpstr>
      <vt:lpstr>The Carter Presidency</vt:lpstr>
      <vt:lpstr>The Carter Presidency</vt:lpstr>
      <vt:lpstr>The Carter Presidency</vt:lpstr>
      <vt:lpstr>The Carter Presidency</vt:lpstr>
      <vt:lpstr>Saving America</vt:lpstr>
      <vt:lpstr>Oil Company Dominance in the 1980s</vt:lpstr>
      <vt:lpstr>The Reagan Presidency</vt:lpstr>
      <vt:lpstr>The Tech Boom of 1990</vt:lpstr>
      <vt:lpstr>The Tech Boom of 2000</vt:lpstr>
      <vt:lpstr>The Tech Boom of 2010</vt:lpstr>
      <vt:lpstr>The Tech Boom of 2020</vt:lpstr>
      <vt:lpstr>Title Slide 2</vt:lpstr>
      <vt:lpstr>Title Slide 3</vt:lpstr>
      <vt:lpstr>Title Slide 4</vt:lpstr>
      <vt:lpstr>Title Slide 5</vt:lpstr>
      <vt:lpstr>Title Slide 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Second Horse of the Apocalypse - Inflation</dc:title>
  <dc:creator>Tom Mack</dc:creator>
  <cp:lastModifiedBy>Tom Mack</cp:lastModifiedBy>
  <cp:revision>53</cp:revision>
  <dcterms:created xsi:type="dcterms:W3CDTF">2022-06-22T05:11:37Z</dcterms:created>
  <dcterms:modified xsi:type="dcterms:W3CDTF">2022-08-09T00:04:28Z</dcterms:modified>
</cp:coreProperties>
</file>