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6" r:id="rId6"/>
  </p:sldMasterIdLst>
  <p:notesMasterIdLst>
    <p:notesMasterId r:id="rId23"/>
  </p:notesMasterIdLst>
  <p:handoutMasterIdLst>
    <p:handoutMasterId r:id="rId24"/>
  </p:handoutMasterIdLst>
  <p:sldIdLst>
    <p:sldId id="256" r:id="rId7"/>
    <p:sldId id="257" r:id="rId8"/>
    <p:sldId id="271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384" r:id="rId20"/>
    <p:sldId id="541" r:id="rId21"/>
    <p:sldId id="274" r:id="rId2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4660"/>
  </p:normalViewPr>
  <p:slideViewPr>
    <p:cSldViewPr>
      <p:cViewPr varScale="1">
        <p:scale>
          <a:sx n="93" d="100"/>
          <a:sy n="93" d="100"/>
        </p:scale>
        <p:origin x="82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9/26/2022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9/26/2022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544625-0ADF-4414-89A2-9E135F0C84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34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8246" y="1828800"/>
            <a:ext cx="9220200" cy="2147926"/>
          </a:xfrm>
        </p:spPr>
        <p:txBody>
          <a:bodyPr anchor="ctr">
            <a:normAutofit/>
          </a:bodyPr>
          <a:lstStyle>
            <a:lvl1pPr algn="ctr">
              <a:defRPr sz="4400" cap="all" normalizeH="0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8246" y="4063998"/>
            <a:ext cx="9220200" cy="1016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73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>
          <p15:clr>
            <a:srgbClr val="FBAE40"/>
          </p15:clr>
        </p15:guide>
        <p15:guide id="1" pos="383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163" y="1803401"/>
            <a:ext cx="10360501" cy="4470400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3" y="1524002"/>
            <a:ext cx="9751060" cy="1992597"/>
          </a:xfrm>
        </p:spPr>
        <p:txBody>
          <a:bodyPr anchor="b" anchorCtr="0">
            <a:noAutofit/>
          </a:bodyPr>
          <a:lstStyle>
            <a:lvl1pPr algn="ctr">
              <a:defRPr sz="4400" b="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3632200"/>
            <a:ext cx="9751060" cy="1016000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9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162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803401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 baseline="0"/>
            </a:lvl6pPr>
            <a:lvl7pPr marL="2669581">
              <a:defRPr sz="1400" baseline="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2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162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/>
            </a:lvl8pPr>
            <a:lvl9pPr marL="2669581"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7559" y="1803400"/>
            <a:ext cx="4977104" cy="914400"/>
          </a:xfrm>
        </p:spPr>
        <p:txBody>
          <a:bodyPr anchor="ctr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2" indent="0">
              <a:buNone/>
              <a:defRPr sz="2100" b="1"/>
            </a:lvl5pPr>
            <a:lvl6pPr marL="3047466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717800"/>
            <a:ext cx="4977104" cy="3556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 marL="2669581">
              <a:defRPr sz="1400"/>
            </a:lvl6pPr>
            <a:lvl7pPr marL="2669581">
              <a:defRPr sz="1400"/>
            </a:lvl7pPr>
            <a:lvl8pPr marL="2669581">
              <a:defRPr sz="1400" baseline="0"/>
            </a:lvl8pPr>
            <a:lvl9pPr marL="2669581"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2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8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" name="Rectangle 19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07868" y="482602"/>
            <a:ext cx="6602280" cy="58420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8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9134" y="1905000"/>
            <a:ext cx="5180251" cy="17272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6093594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70" y="482601"/>
            <a:ext cx="5077859" cy="5862706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9134" y="3733800"/>
            <a:ext cx="5180251" cy="172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1163" y="482600"/>
            <a:ext cx="3961368" cy="1422400"/>
          </a:xfrm>
        </p:spPr>
        <p:txBody>
          <a:bodyPr anchor="b" anchorCtr="0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-1115"/>
            <a:ext cx="7618016" cy="68591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240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07869" y="482602"/>
            <a:ext cx="6602281" cy="5842001"/>
          </a:xfrm>
          <a:noFill/>
          <a:ln w="9525">
            <a:noFill/>
            <a:miter lim="800000"/>
          </a:ln>
          <a:effectLst/>
        </p:spPr>
        <p:txBody>
          <a:bodyPr>
            <a:normAutofit/>
          </a:bodyPr>
          <a:lstStyle>
            <a:lvl1pPr marL="0" indent="0" algn="ctr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2" indent="0">
              <a:buNone/>
              <a:defRPr sz="2700"/>
            </a:lvl5pPr>
            <a:lvl6pPr marL="3047466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21163" y="2108200"/>
            <a:ext cx="3961368" cy="42672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>
                <a:solidFill>
                  <a:schemeClr val="tx1"/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2" indent="0">
              <a:buNone/>
              <a:defRPr sz="1200"/>
            </a:lvl5pPr>
            <a:lvl6pPr marL="3047466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669581">
              <a:defRPr baseline="0"/>
            </a:lvl6pPr>
            <a:lvl7pPr marL="2669581">
              <a:defRPr baseline="0"/>
            </a:lvl7pPr>
            <a:lvl8pPr marL="2669581">
              <a:defRPr baseline="0"/>
            </a:lvl8pPr>
            <a:lvl9pPr marL="2669581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0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40043" y="685800"/>
            <a:ext cx="1843982" cy="55880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163" y="685800"/>
            <a:ext cx="9040045" cy="5588002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9059-F1D6-41D0-95CF-D21CAA096B3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D5434-F838-4DD4-A17B-1CB1A1850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8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2CB9073-1A97-EF48-93BC-E626B884D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247" y="-4352"/>
            <a:ext cx="12198073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A7554C-2E3E-454F-9E07-C38195D4CF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7982" y="4561874"/>
            <a:ext cx="10512862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399" b="1" i="0" cap="all" spc="600" baseline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2373294"/>
            <a:ext cx="7707480" cy="1927810"/>
          </a:xfrm>
        </p:spPr>
        <p:txBody>
          <a:bodyPr lIns="91440" rIns="91440">
            <a:noAutofit/>
          </a:bodyPr>
          <a:lstStyle>
            <a:lvl1pPr algn="l">
              <a:defRPr sz="13796" b="1" i="0" spc="150" baseline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EF81B901-913B-5741-A4AC-B5819DACFCDF}"/>
              </a:ext>
            </a:extLst>
          </p:cNvPr>
          <p:cNvSpPr/>
          <p:nvPr userDrawn="1"/>
        </p:nvSpPr>
        <p:spPr>
          <a:xfrm>
            <a:off x="0" y="6027738"/>
            <a:ext cx="83004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9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FDD99BC-FCD1-D541-9FE6-03E39F2856C6}"/>
              </a:ext>
            </a:extLst>
          </p:cNvPr>
          <p:cNvSpPr/>
          <p:nvPr userDrawn="1"/>
        </p:nvSpPr>
        <p:spPr>
          <a:xfrm rot="10800000">
            <a:off x="11358779" y="-10162"/>
            <a:ext cx="83004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9" dirty="0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CA93CC85-EFC8-994A-9ADB-8DEE2579AAF9}"/>
              </a:ext>
            </a:extLst>
          </p:cNvPr>
          <p:cNvSpPr/>
          <p:nvPr userDrawn="1"/>
        </p:nvSpPr>
        <p:spPr>
          <a:xfrm rot="16200000" flipH="1">
            <a:off x="1668435" y="3522963"/>
            <a:ext cx="208460" cy="1869362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</p:spTree>
    <p:extLst>
      <p:ext uri="{BB962C8B-B14F-4D97-AF65-F5344CB8AC3E}">
        <p14:creationId xmlns:p14="http://schemas.microsoft.com/office/powerpoint/2010/main" val="1846274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551932-EED2-CB48-969B-F9308DFE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697" y="-4352"/>
            <a:ext cx="12176128" cy="6862352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ADEF5424-A6E0-A345-9A75-92E71E4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54" y="168721"/>
            <a:ext cx="10520790" cy="583800"/>
          </a:xfrm>
        </p:spPr>
        <p:txBody>
          <a:bodyPr lIns="91440" rIns="91440">
            <a:noAutofit/>
          </a:bodyPr>
          <a:lstStyle>
            <a:lvl1pPr>
              <a:defRPr sz="2399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2069D9-A96F-DD4A-B6CB-C29449020E71}"/>
              </a:ext>
            </a:extLst>
          </p:cNvPr>
          <p:cNvGrpSpPr/>
          <p:nvPr userDrawn="1"/>
        </p:nvGrpSpPr>
        <p:grpSpPr>
          <a:xfrm>
            <a:off x="0" y="-10162"/>
            <a:ext cx="12188825" cy="6868162"/>
            <a:chOff x="0" y="-10162"/>
            <a:chExt cx="12192000" cy="6868162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44CFA19C-5DA0-774B-AFF3-36921EACACDD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 dirty="0"/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D9F82FBA-46B0-A844-AE24-E839A52F2A42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 dirty="0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39370BE-395F-E946-A985-43E0B2F007A7}"/>
              </a:ext>
            </a:extLst>
          </p:cNvPr>
          <p:cNvCxnSpPr>
            <a:cxnSpLocks/>
          </p:cNvCxnSpPr>
          <p:nvPr userDrawn="1"/>
        </p:nvCxnSpPr>
        <p:spPr>
          <a:xfrm>
            <a:off x="-9247" y="5401053"/>
            <a:ext cx="1395236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7EC358B-2232-784F-B64F-E210A64AF153}"/>
              </a:ext>
            </a:extLst>
          </p:cNvPr>
          <p:cNvCxnSpPr>
            <a:cxnSpLocks/>
          </p:cNvCxnSpPr>
          <p:nvPr userDrawn="1"/>
        </p:nvCxnSpPr>
        <p:spPr>
          <a:xfrm>
            <a:off x="10798503" y="-26353"/>
            <a:ext cx="1395236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22">
            <a:extLst>
              <a:ext uri="{FF2B5EF4-FFF2-40B4-BE49-F238E27FC236}">
                <a16:creationId xmlns:a16="http://schemas.microsoft.com/office/drawing/2014/main" id="{5C8304CD-638B-A244-8BB2-5827EFC0BE18}"/>
              </a:ext>
            </a:extLst>
          </p:cNvPr>
          <p:cNvSpPr/>
          <p:nvPr userDrawn="1"/>
        </p:nvSpPr>
        <p:spPr>
          <a:xfrm rot="16200000" flipH="1">
            <a:off x="1668435" y="74838"/>
            <a:ext cx="208460" cy="1869362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D9DF-9E1C-4765-BCE6-B273DEE1F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047" y="1266825"/>
            <a:ext cx="10528731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29268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5188DA-8D2D-EE45-B63B-68389D6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96" y="-4352"/>
            <a:ext cx="6616437" cy="686235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49DD1090-E08C-414F-B909-F960029978CC}"/>
              </a:ext>
            </a:extLst>
          </p:cNvPr>
          <p:cNvSpPr/>
          <p:nvPr userDrawn="1"/>
        </p:nvSpPr>
        <p:spPr>
          <a:xfrm>
            <a:off x="0" y="6027738"/>
            <a:ext cx="83004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9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53" y="168721"/>
            <a:ext cx="4857310" cy="583800"/>
          </a:xfrm>
        </p:spPr>
        <p:txBody>
          <a:bodyPr lIns="91440" rIns="91440">
            <a:noAutofit/>
          </a:bodyPr>
          <a:lstStyle>
            <a:lvl1pPr>
              <a:defRPr sz="2399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E86DEBE5-E80B-624F-85DC-B53B9841EF52}"/>
              </a:ext>
            </a:extLst>
          </p:cNvPr>
          <p:cNvSpPr/>
          <p:nvPr userDrawn="1"/>
        </p:nvSpPr>
        <p:spPr>
          <a:xfrm rot="16200000" flipH="1">
            <a:off x="1668435" y="74838"/>
            <a:ext cx="208460" cy="1869362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498330F-989F-C743-B682-3B45105A64F9}"/>
              </a:ext>
            </a:extLst>
          </p:cNvPr>
          <p:cNvSpPr/>
          <p:nvPr userDrawn="1"/>
        </p:nvSpPr>
        <p:spPr>
          <a:xfrm rot="10800000">
            <a:off x="5799086" y="-4352"/>
            <a:ext cx="830047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399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BFA0C42-6D2A-FE45-B00F-C3FE723B6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7197" y="-4352"/>
            <a:ext cx="5551629" cy="686235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7A153A-DE47-5845-9FBA-5E84842262CB}"/>
              </a:ext>
            </a:extLst>
          </p:cNvPr>
          <p:cNvCxnSpPr>
            <a:cxnSpLocks/>
          </p:cNvCxnSpPr>
          <p:nvPr userDrawn="1"/>
        </p:nvCxnSpPr>
        <p:spPr>
          <a:xfrm>
            <a:off x="-9247" y="5401053"/>
            <a:ext cx="1395236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70FEE8-FCFE-D34B-AC0A-D33499171CF5}"/>
              </a:ext>
            </a:extLst>
          </p:cNvPr>
          <p:cNvCxnSpPr>
            <a:cxnSpLocks/>
          </p:cNvCxnSpPr>
          <p:nvPr userDrawn="1"/>
        </p:nvCxnSpPr>
        <p:spPr>
          <a:xfrm>
            <a:off x="5233897" y="-26353"/>
            <a:ext cx="1395236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E3020-67F3-4319-8D6D-AF959AE449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B73CA7-3CCD-504D-B97A-835A2330CDB2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332DD3-414D-426E-BB83-A7CE9341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BA4D0A-04F7-406D-970F-851D89A87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8424A6-569A-4335-9863-0351A5FABE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047" y="1266825"/>
            <a:ext cx="4857309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095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96E039-748A-D54A-ACAE-7A9C63FC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697" y="-4352"/>
            <a:ext cx="12176128" cy="68623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054" y="168721"/>
            <a:ext cx="10520790" cy="583800"/>
          </a:xfrm>
        </p:spPr>
        <p:txBody>
          <a:bodyPr lIns="91440" rIns="91440">
            <a:noAutofit/>
          </a:bodyPr>
          <a:lstStyle>
            <a:lvl1pPr>
              <a:defRPr sz="2399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FD6E85-A2E7-B84D-9400-6F8D1C6FF159}"/>
              </a:ext>
            </a:extLst>
          </p:cNvPr>
          <p:cNvGrpSpPr/>
          <p:nvPr userDrawn="1"/>
        </p:nvGrpSpPr>
        <p:grpSpPr>
          <a:xfrm>
            <a:off x="0" y="-10162"/>
            <a:ext cx="12188825" cy="6868162"/>
            <a:chOff x="0" y="-10162"/>
            <a:chExt cx="12192000" cy="686816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6912A38B-FDC5-1E4F-B0ED-145140947339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 dirty="0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B5B0DCFE-7295-8740-9EC5-E9A681F21F94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399" dirty="0"/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918AA3-DC2E-CC41-95A6-C5757DE6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618715"/>
            <a:ext cx="4431892" cy="703135"/>
          </a:xfrm>
          <a:noFill/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799" b="1" i="0" cap="all" spc="150" baseline="0">
                <a:solidFill>
                  <a:schemeClr val="accent1"/>
                </a:solidFill>
                <a:latin typeface="+mj-lt"/>
                <a:ea typeface="MingLiU" panose="02020509000000000000" pitchFamily="49" charset="-12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BF9C69D-A733-884F-BC4B-A4E97A9315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0943" y="1618715"/>
            <a:ext cx="4431892" cy="703135"/>
          </a:xfrm>
          <a:noFill/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799" b="1" i="0" cap="all" spc="150" baseline="0">
                <a:solidFill>
                  <a:schemeClr val="accent1"/>
                </a:solidFill>
                <a:latin typeface="+mj-lt"/>
                <a:ea typeface="MingLiU" panose="02020509000000000000" pitchFamily="49" charset="-120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2077B7CC-D16D-C84E-AF69-2D082EDC5C8E}"/>
              </a:ext>
            </a:extLst>
          </p:cNvPr>
          <p:cNvSpPr/>
          <p:nvPr userDrawn="1"/>
        </p:nvSpPr>
        <p:spPr>
          <a:xfrm rot="16200000" flipH="1">
            <a:off x="1668435" y="74838"/>
            <a:ext cx="208460" cy="1869362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65B340-D917-634F-AE17-87F536B21002}"/>
              </a:ext>
            </a:extLst>
          </p:cNvPr>
          <p:cNvCxnSpPr>
            <a:cxnSpLocks/>
          </p:cNvCxnSpPr>
          <p:nvPr userDrawn="1"/>
        </p:nvCxnSpPr>
        <p:spPr>
          <a:xfrm>
            <a:off x="-9247" y="5401053"/>
            <a:ext cx="1395236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EA4411-3DF4-5E42-A781-3F59BBBD00F9}"/>
              </a:ext>
            </a:extLst>
          </p:cNvPr>
          <p:cNvCxnSpPr>
            <a:cxnSpLocks/>
          </p:cNvCxnSpPr>
          <p:nvPr userDrawn="1"/>
        </p:nvCxnSpPr>
        <p:spPr>
          <a:xfrm>
            <a:off x="10798503" y="-26353"/>
            <a:ext cx="1395236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FD6CC-AFA8-4227-B3F1-27845AE5B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73CA7-3CCD-504D-B97A-835A2330CDB2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00E12-D3DD-4E44-BAEC-A48DBC4D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87F0E-3488-4890-9BD2-AF49A7329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6D3AA-2705-4636-BFEE-C89371FC51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047" y="2474914"/>
            <a:ext cx="4433685" cy="3094037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758E678-4B0C-4E7A-94BE-1006B5814E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30943" y="2474914"/>
            <a:ext cx="4433685" cy="3094037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530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19413-A8E7-ED4F-88DE-08A12997A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4763"/>
            <a:ext cx="12176128" cy="6862763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832" y="2432458"/>
            <a:ext cx="6042929" cy="583800"/>
          </a:xfrm>
        </p:spPr>
        <p:txBody>
          <a:bodyPr lIns="91440" rIns="91440">
            <a:noAutofit/>
          </a:bodyPr>
          <a:lstStyle>
            <a:lvl1pPr>
              <a:defRPr sz="2399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33BB6-76EF-4E91-AEF1-BE67D60ED8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10392" y="3530600"/>
            <a:ext cx="6043369" cy="282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6477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9/26/2022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03656-1F6D-D044-B015-1B4DAD3A5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697" y="-4352"/>
            <a:ext cx="12176128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6981" y="333375"/>
            <a:ext cx="359906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399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699" y="5528198"/>
            <a:ext cx="631310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399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720" y="549275"/>
            <a:ext cx="11087386" cy="1332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719" y="2097175"/>
            <a:ext cx="5434184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22" y="2097175"/>
            <a:ext cx="5434184" cy="399565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r>
              <a:rPr lang="en-US"/>
              <a:t>Tuesday, February 2, 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5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9/26/2022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163" y="482600"/>
            <a:ext cx="10360501" cy="1219200"/>
          </a:xfrm>
          <a:prstGeom prst="rect">
            <a:avLst/>
          </a:prstGeom>
          <a:effectLst/>
        </p:spPr>
        <p:txBody>
          <a:bodyPr vert="horz" lIns="121899" tIns="60949" rIns="121899" bIns="60949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63" y="1803401"/>
            <a:ext cx="10360501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163" y="6375400"/>
            <a:ext cx="7414869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324" y="6375400"/>
            <a:ext cx="1422030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B9B9059-F1D6-41D0-95CF-D21CAA096B3A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41760" y="6375400"/>
            <a:ext cx="832903" cy="195072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5FD5434-F838-4DD4-A17B-1CB1A1850D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80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9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90000"/>
        <a:buFont typeface="Cambria" pitchFamily="18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59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Cambria" pitchFamily="18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74320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48F80-1562-4C4E-887A-B3EB202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45F5A-B343-9140-888A-F4A0F3DA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65FBC-5324-6640-AB2B-F303AA27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7982" y="6492875"/>
            <a:ext cx="274248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1B73CA7-3CCD-504D-B97A-835A2330CDB2}" type="datetimeFigureOut">
              <a:rPr lang="en-US" smtClean="0"/>
              <a:pPr/>
              <a:t>9/26/2022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50E5-FDBF-7C4A-8BB3-B44C2CEB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549" y="6492875"/>
            <a:ext cx="411372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BFAD-CCAB-D24E-B7A6-4B9D514D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8357" y="6492875"/>
            <a:ext cx="274248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83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2399" b="1" kern="1200" spc="150" baseline="0">
          <a:solidFill>
            <a:schemeClr val="bg1"/>
          </a:solidFill>
          <a:latin typeface="+mj-lt"/>
          <a:ea typeface="MingLiU" panose="02020509000000000000" pitchFamily="49" charset="-120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ancient-evil.org/" TargetMode="External"/><Relationship Id="rId13" Type="http://schemas.openxmlformats.org/officeDocument/2006/relationships/hyperlink" Target="mailto:tom.mack@whitestonefoundation.org" TargetMode="External"/><Relationship Id="rId18" Type="http://schemas.openxmlformats.org/officeDocument/2006/relationships/hyperlink" Target="https://amzn.to/3f8GNbv" TargetMode="External"/><Relationship Id="rId3" Type="http://schemas.openxmlformats.org/officeDocument/2006/relationships/hyperlink" Target="http://biblecodes.co/" TargetMode="External"/><Relationship Id="rId7" Type="http://schemas.openxmlformats.org/officeDocument/2006/relationships/hyperlink" Target="http://cyberlovesillusions.com/" TargetMode="External"/><Relationship Id="rId12" Type="http://schemas.openxmlformats.org/officeDocument/2006/relationships/hyperlink" Target="http://thetimequest.com/" TargetMode="External"/><Relationship Id="rId17" Type="http://schemas.openxmlformats.org/officeDocument/2006/relationships/image" Target="../media/image7.png"/><Relationship Id="rId2" Type="http://schemas.openxmlformats.org/officeDocument/2006/relationships/hyperlink" Target="http://whitestonefoundation.org/" TargetMode="External"/><Relationship Id="rId16" Type="http://schemas.openxmlformats.org/officeDocument/2006/relationships/hyperlink" Target="https://amzn.to/3kK5f45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jonvanhelsing.com/" TargetMode="External"/><Relationship Id="rId11" Type="http://schemas.openxmlformats.org/officeDocument/2006/relationships/hyperlink" Target="http://heavenermysteries.info/" TargetMode="External"/><Relationship Id="rId5" Type="http://schemas.openxmlformats.org/officeDocument/2006/relationships/hyperlink" Target="http://antichristwatch.org/" TargetMode="External"/><Relationship Id="rId15" Type="http://schemas.openxmlformats.org/officeDocument/2006/relationships/image" Target="../media/image6.jpg"/><Relationship Id="rId10" Type="http://schemas.openxmlformats.org/officeDocument/2006/relationships/hyperlink" Target="http://whitecottagepublishing.com/" TargetMode="External"/><Relationship Id="rId19" Type="http://schemas.openxmlformats.org/officeDocument/2006/relationships/image" Target="../media/image8.jpg"/><Relationship Id="rId4" Type="http://schemas.openxmlformats.org/officeDocument/2006/relationships/hyperlink" Target="http://biblemusic.live/" TargetMode="External"/><Relationship Id="rId9" Type="http://schemas.openxmlformats.org/officeDocument/2006/relationships/hyperlink" Target="http://warfareprayers-book.com/" TargetMode="External"/><Relationship Id="rId14" Type="http://schemas.openxmlformats.org/officeDocument/2006/relationships/hyperlink" Target="https://amzn.to/36ZGbBF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amzn.to/3RgCmwE" TargetMode="External"/><Relationship Id="rId3" Type="http://schemas.openxmlformats.org/officeDocument/2006/relationships/hyperlink" Target="http://copperscrollincident.info/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://aliveontheedge.com/" TargetMode="External"/><Relationship Id="rId1" Type="http://schemas.openxmlformats.org/officeDocument/2006/relationships/slideLayout" Target="../slideLayouts/slideLayout26.xml"/><Relationship Id="rId6" Type="http://schemas.openxmlformats.org/officeDocument/2006/relationships/hyperlink" Target="https://amzn.to/3UHD0Xi" TargetMode="External"/><Relationship Id="rId11" Type="http://schemas.openxmlformats.org/officeDocument/2006/relationships/image" Target="../media/image11.jpg"/><Relationship Id="rId5" Type="http://schemas.openxmlformats.org/officeDocument/2006/relationships/hyperlink" Target="https://t.me/aliveontheedge" TargetMode="External"/><Relationship Id="rId10" Type="http://schemas.openxmlformats.org/officeDocument/2006/relationships/hyperlink" Target="https://amzn.to/3SyIwt7" TargetMode="External"/><Relationship Id="rId4" Type="http://schemas.openxmlformats.org/officeDocument/2006/relationships/hyperlink" Target="mailto:tom@aliveontheedge.com" TargetMode="External"/><Relationship Id="rId9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1238" y="1066800"/>
            <a:ext cx="8839201" cy="3200400"/>
          </a:xfrm>
        </p:spPr>
        <p:txBody>
          <a:bodyPr anchor="ctr"/>
          <a:lstStyle/>
          <a:p>
            <a:pPr algn="ctr"/>
            <a:r>
              <a:rPr lang="en-US" sz="6600" dirty="0"/>
              <a:t>The </a:t>
            </a:r>
            <a:r>
              <a:rPr lang="en-US" sz="6600" dirty="0" err="1"/>
              <a:t>Agur</a:t>
            </a:r>
            <a:r>
              <a:rPr lang="en-US" sz="6600" dirty="0"/>
              <a:t> Prophecy </a:t>
            </a:r>
            <a:br>
              <a:rPr lang="en-US" sz="6600" dirty="0"/>
            </a:br>
            <a:r>
              <a:rPr lang="en-US" sz="6600" dirty="0"/>
              <a:t>of </a:t>
            </a:r>
            <a:br>
              <a:rPr lang="en-US" sz="6600" dirty="0"/>
            </a:br>
            <a:r>
              <a:rPr lang="en-US" sz="6600" dirty="0"/>
              <a:t>Proverbs 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495800"/>
            <a:ext cx="8486329" cy="167640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cap="none" dirty="0">
                <a:solidFill>
                  <a:schemeClr val="tx2"/>
                </a:solidFill>
              </a:rPr>
              <a:t>Major Tom Baird (Ret.) B.S. Michigan State University, M.B.A. Georgia State University</a:t>
            </a:r>
          </a:p>
          <a:p>
            <a:pPr>
              <a:lnSpc>
                <a:spcPct val="100000"/>
              </a:lnSpc>
            </a:pPr>
            <a:r>
              <a:rPr lang="en-US" cap="none" dirty="0">
                <a:solidFill>
                  <a:schemeClr val="tx2"/>
                </a:solidFill>
              </a:rPr>
              <a:t>Prof. Tom Mack (Ret.) B.A. Morningside College,   M.B.A. The University of South Dakota</a:t>
            </a: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Generation Prophecy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1828800"/>
            <a:ext cx="10058398" cy="4343400"/>
          </a:xfrm>
        </p:spPr>
        <p:txBody>
          <a:bodyPr>
            <a:normAutofit/>
          </a:bodyPr>
          <a:lstStyle/>
          <a:p>
            <a:r>
              <a:rPr lang="en-US" sz="3600" dirty="0"/>
              <a:t>For three things the earth is disquieted, and for four which it cannot bear: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3200" dirty="0"/>
              <a:t>For a servant when he </a:t>
            </a:r>
            <a:r>
              <a:rPr lang="en-US" sz="3200" dirty="0" err="1"/>
              <a:t>reigneth</a:t>
            </a:r>
            <a:r>
              <a:rPr lang="en-US" sz="3200" dirty="0"/>
              <a:t>; and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3200" dirty="0"/>
              <a:t>a fool when he is filled with meat;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3200" dirty="0"/>
              <a:t>For an odious woman when she is married; and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3200" dirty="0"/>
              <a:t>an handmaid that is heir to her mistress. (Proverbs 30:21-23)</a:t>
            </a:r>
          </a:p>
        </p:txBody>
      </p:sp>
    </p:spTree>
    <p:extLst>
      <p:ext uri="{BB962C8B-B14F-4D97-AF65-F5344CB8AC3E}">
        <p14:creationId xmlns:p14="http://schemas.microsoft.com/office/powerpoint/2010/main" val="22024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Generation Prophecy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1828800"/>
            <a:ext cx="10058398" cy="43434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There be four things which are little upon the earth, but they are exceeding wise: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dirty="0"/>
              <a:t>The ants are a people not strong, yet they prepare their meat in the summer;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dirty="0"/>
              <a:t>The conies are but a feeble folk, yet make they their houses in the rocks;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dirty="0"/>
              <a:t>The locusts have no king, yet go they forth all of them by bands;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dirty="0"/>
              <a:t>The spider taketh hold with her hands, and is in kings' palaces. (Proverbs 30:24-28)</a:t>
            </a:r>
          </a:p>
        </p:txBody>
      </p:sp>
    </p:spTree>
    <p:extLst>
      <p:ext uri="{BB962C8B-B14F-4D97-AF65-F5344CB8AC3E}">
        <p14:creationId xmlns:p14="http://schemas.microsoft.com/office/powerpoint/2010/main" val="351367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Generation Prophecy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1828800"/>
            <a:ext cx="10058398" cy="4343400"/>
          </a:xfrm>
        </p:spPr>
        <p:txBody>
          <a:bodyPr>
            <a:normAutofit/>
          </a:bodyPr>
          <a:lstStyle/>
          <a:p>
            <a:r>
              <a:rPr lang="en-US" sz="2800" dirty="0"/>
              <a:t>There be three things which go well, yea, four are comely in going: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dirty="0"/>
              <a:t>A lion which is strongest among beasts, and </a:t>
            </a:r>
            <a:r>
              <a:rPr lang="en-US" sz="2400" dirty="0" err="1"/>
              <a:t>turneth</a:t>
            </a:r>
            <a:r>
              <a:rPr lang="en-US" sz="2400" dirty="0"/>
              <a:t> not away for any;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dirty="0"/>
              <a:t>A greyhound;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dirty="0"/>
              <a:t>an he goat also; and 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400" dirty="0"/>
              <a:t>a king, against whom there is no rising up. (Proverbs 30:29-31)</a:t>
            </a:r>
          </a:p>
        </p:txBody>
      </p:sp>
    </p:spTree>
    <p:extLst>
      <p:ext uri="{BB962C8B-B14F-4D97-AF65-F5344CB8AC3E}">
        <p14:creationId xmlns:p14="http://schemas.microsoft.com/office/powerpoint/2010/main" val="199981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Generation Prophecy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4" y="1828800"/>
            <a:ext cx="10058398" cy="4343400"/>
          </a:xfrm>
        </p:spPr>
        <p:txBody>
          <a:bodyPr>
            <a:normAutofit/>
          </a:bodyPr>
          <a:lstStyle/>
          <a:p>
            <a:r>
              <a:rPr lang="en-US" sz="3600" dirty="0"/>
              <a:t>If thou hast done foolishly in lifting up thyself, or if thou hast thought evil, lay thine hand upon thy mouth. </a:t>
            </a:r>
          </a:p>
          <a:p>
            <a:r>
              <a:rPr lang="en-US" sz="3600" dirty="0"/>
              <a:t>Surely the churning of milk bringeth forth butter, and the wringing of the nose bringeth forth blood: so the forcing of wrath bringeth forth strife. (Proverbs 30:32-33)</a:t>
            </a:r>
          </a:p>
        </p:txBody>
      </p:sp>
    </p:spTree>
    <p:extLst>
      <p:ext uri="{BB962C8B-B14F-4D97-AF65-F5344CB8AC3E}">
        <p14:creationId xmlns:p14="http://schemas.microsoft.com/office/powerpoint/2010/main" val="308843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273AB-D624-461A-904A-A880759F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52" y="1697790"/>
            <a:ext cx="5328976" cy="4604262"/>
          </a:xfrm>
        </p:spPr>
        <p:txBody>
          <a:bodyPr anchor="t">
            <a:normAutofit/>
          </a:bodyPr>
          <a:lstStyle/>
          <a:p>
            <a:r>
              <a:rPr lang="en-US" sz="2599" dirty="0">
                <a:latin typeface="Optima" pitchFamily="34" charset="0"/>
              </a:rPr>
              <a:t>Tom Mack’s websites:</a:t>
            </a:r>
          </a:p>
          <a:p>
            <a:pPr lvl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FFFF00"/>
                </a:solidFill>
                <a:latin typeface="Optima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http://whitestonefoundation.org</a:t>
            </a:r>
            <a:endParaRPr lang="en-US" sz="2399" dirty="0">
              <a:solidFill>
                <a:srgbClr val="FFFF00"/>
              </a:solidFill>
              <a:latin typeface="Optima" pitchFamily="34" charset="0"/>
            </a:endParaRPr>
          </a:p>
          <a:p>
            <a:pPr lvl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FFFF00"/>
                </a:solidFill>
                <a:latin typeface="Optima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http://biblecodes.co</a:t>
            </a:r>
            <a:endParaRPr lang="en-US" sz="2399" dirty="0">
              <a:solidFill>
                <a:srgbClr val="FFFF00"/>
              </a:solidFill>
              <a:latin typeface="Optima" pitchFamily="34" charset="0"/>
            </a:endParaRPr>
          </a:p>
          <a:p>
            <a:pPr lvl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FFFF00"/>
                </a:solidFill>
                <a:latin typeface="Optima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http://biblemusic.live</a:t>
            </a:r>
            <a:endParaRPr lang="en-US" sz="2399" dirty="0">
              <a:solidFill>
                <a:srgbClr val="FFFF00"/>
              </a:solidFill>
              <a:latin typeface="Optima" pitchFamily="34" charset="0"/>
            </a:endParaRPr>
          </a:p>
          <a:p>
            <a:pPr lvl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FFFF00"/>
                </a:solidFill>
                <a:latin typeface="Optima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http://antichristwatch.org</a:t>
            </a:r>
            <a:r>
              <a:rPr lang="en-US" sz="2399" dirty="0">
                <a:solidFill>
                  <a:srgbClr val="FFFF00"/>
                </a:solidFill>
                <a:latin typeface="Optima" pitchFamily="34" charset="0"/>
              </a:rPr>
              <a:t> </a:t>
            </a:r>
          </a:p>
          <a:p>
            <a:pPr lvl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FFFF00"/>
                </a:solidFill>
                <a:latin typeface="Optima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http://jonvanhelsing.com</a:t>
            </a:r>
            <a:endParaRPr lang="en-US" sz="2399" dirty="0">
              <a:solidFill>
                <a:srgbClr val="FFFF00"/>
              </a:solidFill>
              <a:latin typeface="Optima" pitchFamily="34" charset="0"/>
            </a:endParaRPr>
          </a:p>
          <a:p>
            <a:pPr lvl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FFFF00"/>
                </a:solidFill>
                <a:latin typeface="Optima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http://cyberlovesillusions.com</a:t>
            </a:r>
            <a:r>
              <a:rPr lang="en-US" sz="2399" dirty="0">
                <a:solidFill>
                  <a:srgbClr val="FFFF00"/>
                </a:solidFill>
                <a:latin typeface="Optima" pitchFamily="34" charset="0"/>
              </a:rPr>
              <a:t> </a:t>
            </a:r>
          </a:p>
          <a:p>
            <a:pPr lvl="1"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399" dirty="0">
                <a:solidFill>
                  <a:srgbClr val="FFFF00"/>
                </a:solidFill>
                <a:latin typeface="Optima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http://ancient-evil.org</a:t>
            </a:r>
            <a:r>
              <a:rPr lang="en-US" sz="2399" dirty="0">
                <a:solidFill>
                  <a:srgbClr val="FFFF00"/>
                </a:solidFill>
                <a:latin typeface="Optima" pitchFamily="34" charset="0"/>
              </a:rPr>
              <a:t> </a:t>
            </a:r>
          </a:p>
          <a:p>
            <a:endParaRPr lang="en-US" sz="2599" dirty="0">
              <a:latin typeface="Optima" pitchFamily="34" charset="0"/>
            </a:endParaRPr>
          </a:p>
          <a:p>
            <a:pPr marL="0" indent="0" algn="ctr">
              <a:buNone/>
            </a:pPr>
            <a:endParaRPr lang="en-US" sz="2599" i="1" dirty="0">
              <a:latin typeface="Opti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8CB9C7-3DFB-4F6E-A085-B6BB87BAAC3A}"/>
              </a:ext>
            </a:extLst>
          </p:cNvPr>
          <p:cNvSpPr txBox="1"/>
          <p:nvPr/>
        </p:nvSpPr>
        <p:spPr>
          <a:xfrm>
            <a:off x="6057894" y="2209800"/>
            <a:ext cx="5549779" cy="2303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marR="0" lvl="0" indent="-285664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34" charset="0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http://warfareprayers-book.com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tima" pitchFamily="34" charset="0"/>
              <a:ea typeface="+mn-ea"/>
              <a:cs typeface="+mn-cs"/>
            </a:endParaRPr>
          </a:p>
          <a:p>
            <a:pPr marL="285664" marR="0" lvl="0" indent="-285664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34" charset="0"/>
                <a:ea typeface="+mn-ea"/>
                <a:cs typeface="+mn-cs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http://whitecottagepublishing.com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tima" pitchFamily="34" charset="0"/>
              <a:ea typeface="+mn-ea"/>
              <a:cs typeface="+mn-cs"/>
            </a:endParaRPr>
          </a:p>
          <a:p>
            <a:pPr marL="285664" marR="0" lvl="0" indent="-285664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34" charset="0"/>
                <a:ea typeface="+mn-ea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http://heavenermysteries.info</a:t>
            </a: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Optima" pitchFamily="34" charset="0"/>
              <a:ea typeface="+mn-ea"/>
              <a:cs typeface="+mn-cs"/>
            </a:endParaRPr>
          </a:p>
          <a:p>
            <a:pPr marL="285664" marR="0" lvl="0" indent="-285664" algn="l" defTabSz="121898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34" charset="0"/>
                <a:ea typeface="+mn-ea"/>
                <a:cs typeface="+mn-cs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http://thetimequest.com</a:t>
            </a:r>
            <a:r>
              <a:rPr kumimoji="0" lang="en-US" sz="23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34" charset="0"/>
                <a:ea typeface="+mn-ea"/>
                <a:cs typeface="+mn-cs"/>
              </a:rPr>
              <a:t> – Olaf Hage</a:t>
            </a:r>
          </a:p>
          <a:p>
            <a:pPr marL="285664" marR="0" lvl="0" indent="-285664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3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A7CCD-743B-47C0-A9E9-5C94991930D9}"/>
              </a:ext>
            </a:extLst>
          </p:cNvPr>
          <p:cNvSpPr txBox="1"/>
          <p:nvPr/>
        </p:nvSpPr>
        <p:spPr>
          <a:xfrm>
            <a:off x="581954" y="744187"/>
            <a:ext cx="8990829" cy="523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664" marR="0" lvl="0" indent="-285664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tima" pitchFamily="34" charset="0"/>
                <a:ea typeface="+mn-ea"/>
                <a:cs typeface="+mn-cs"/>
              </a:rPr>
              <a:t>Tom Mack’s email: </a:t>
            </a: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34" charset="0"/>
                <a:ea typeface="+mn-ea"/>
                <a:cs typeface="+mn-cs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tom.mack@whitestonefoundation.org</a:t>
            </a: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Optima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 descr="A picture containing green, device, sitting, food&#10;&#10;Description automatically generated">
            <a:hlinkClick r:id="rId14"/>
            <a:extLst>
              <a:ext uri="{FF2B5EF4-FFF2-40B4-BE49-F238E27FC236}">
                <a16:creationId xmlns:a16="http://schemas.microsoft.com/office/drawing/2014/main" id="{233279CF-6967-446B-96E1-59476EC7CAE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91955" y="4384266"/>
            <a:ext cx="1389360" cy="2084038"/>
          </a:xfrm>
          <a:prstGeom prst="rect">
            <a:avLst/>
          </a:prstGeom>
        </p:spPr>
      </p:pic>
      <p:pic>
        <p:nvPicPr>
          <p:cNvPr id="9" name="Picture 8" descr="A close up of a flower&#10;&#10;Description automatically generated">
            <a:hlinkClick r:id="rId16"/>
            <a:extLst>
              <a:ext uri="{FF2B5EF4-FFF2-40B4-BE49-F238E27FC236}">
                <a16:creationId xmlns:a16="http://schemas.microsoft.com/office/drawing/2014/main" id="{CF122537-A9BA-4C37-92A5-8276C8EDEC8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71571" y="4347127"/>
            <a:ext cx="1414119" cy="2121177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hlinkClick r:id="rId18"/>
            <a:extLst>
              <a:ext uri="{FF2B5EF4-FFF2-40B4-BE49-F238E27FC236}">
                <a16:creationId xmlns:a16="http://schemas.microsoft.com/office/drawing/2014/main" id="{879C5ABD-3ED8-4415-BCD9-EDDF9795603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20372" y="4320545"/>
            <a:ext cx="1431840" cy="214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1B947-EC18-9902-8654-EEF0C1BE6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599" dirty="0"/>
              <a:t>Major Tom Baird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E3A46-736E-CFDD-C68F-5927D5F148B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399" dirty="0"/>
              <a:t>Internet Connections:</a:t>
            </a:r>
          </a:p>
          <a:p>
            <a:pPr lvl="1"/>
            <a:r>
              <a:rPr lang="en-US" dirty="0">
                <a:hlinkClick r:id="rId2"/>
              </a:rPr>
              <a:t>http://aliveontheedge.com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http://copperscrollincident.info</a:t>
            </a:r>
            <a:endParaRPr lang="en-US" dirty="0"/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4"/>
              </a:rPr>
              <a:t>tom@aliveontheedge.com</a:t>
            </a:r>
            <a:r>
              <a:rPr lang="en-US" dirty="0"/>
              <a:t> </a:t>
            </a:r>
          </a:p>
          <a:p>
            <a:pPr marL="457063" lvl="1" indent="0">
              <a:buNone/>
            </a:pPr>
            <a:endParaRPr lang="en-US" dirty="0"/>
          </a:p>
          <a:p>
            <a:pPr lvl="1"/>
            <a:r>
              <a:rPr lang="en-US" dirty="0"/>
              <a:t>Telegram Channel: </a:t>
            </a:r>
            <a:r>
              <a:rPr lang="en-US" dirty="0">
                <a:hlinkClick r:id="rId5"/>
              </a:rPr>
              <a:t>https://t.me/aliveontheedge</a:t>
            </a:r>
            <a:r>
              <a:rPr lang="en-US" dirty="0"/>
              <a:t> </a:t>
            </a:r>
          </a:p>
        </p:txBody>
      </p:sp>
      <p:pic>
        <p:nvPicPr>
          <p:cNvPr id="5" name="Picture 4" descr="A picture containing text, outdoor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5D155B7E-825E-1DD9-0E7F-E027CB355F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5971" y="1095375"/>
            <a:ext cx="1828324" cy="2742486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C5ABE493-2F54-18B6-D6A2-83372DAC2B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8612" y="1110769"/>
            <a:ext cx="1828324" cy="2742486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9942101E-AE28-BF08-BB3B-825BA9FFC8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83330" y="1118475"/>
            <a:ext cx="1828324" cy="27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05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" y="903"/>
            <a:ext cx="12188805" cy="6856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6722" y="1600200"/>
            <a:ext cx="8344902" cy="1823565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cap="none" dirty="0">
                <a:latin typeface="Optima" pitchFamily="34" charset="0"/>
              </a:rPr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4FA72-B055-4AE3-A6FD-8071BD687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8258" y="3608271"/>
            <a:ext cx="8353366" cy="939749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chemeClr val="tx2"/>
                </a:solidFill>
                <a:latin typeface="Optima" pitchFamily="34" charset="0"/>
              </a:rPr>
              <a:t>Tom Mack and Tom Baird</a:t>
            </a:r>
          </a:p>
          <a:p>
            <a:pPr algn="ctr">
              <a:lnSpc>
                <a:spcPct val="90000"/>
              </a:lnSpc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dirty="0" err="1"/>
              <a:t>Agur</a:t>
            </a:r>
            <a:r>
              <a:rPr lang="en-US" dirty="0"/>
              <a:t> – </a:t>
            </a:r>
            <a:br>
              <a:rPr lang="en-US" dirty="0"/>
            </a:br>
            <a:r>
              <a:rPr lang="en-US" dirty="0"/>
              <a:t>The Mystery Man of the Bible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2" y="685800"/>
            <a:ext cx="11125199" cy="1066800"/>
          </a:xfrm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The Prophecy of Proverbs 30</a:t>
            </a:r>
          </a:p>
        </p:txBody>
      </p:sp>
    </p:spTree>
    <p:extLst>
      <p:ext uri="{BB962C8B-B14F-4D97-AF65-F5344CB8AC3E}">
        <p14:creationId xmlns:p14="http://schemas.microsoft.com/office/powerpoint/2010/main" val="23299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</a:t>
            </a:r>
            <a:r>
              <a:rPr lang="en-US" dirty="0" err="1"/>
              <a:t>Agur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is the son of </a:t>
            </a:r>
            <a:r>
              <a:rPr lang="en-US" dirty="0" err="1"/>
              <a:t>Yakeh</a:t>
            </a:r>
            <a:r>
              <a:rPr lang="en-US" dirty="0"/>
              <a:t>… a man who also know nothing about.</a:t>
            </a:r>
          </a:p>
          <a:p>
            <a:r>
              <a:rPr lang="en-US" dirty="0"/>
              <a:t>This prophecy was given to two men: </a:t>
            </a:r>
            <a:r>
              <a:rPr lang="en-US" dirty="0" err="1"/>
              <a:t>Ithiel</a:t>
            </a:r>
            <a:r>
              <a:rPr lang="en-US" dirty="0"/>
              <a:t> and </a:t>
            </a:r>
            <a:r>
              <a:rPr lang="en-US" dirty="0" err="1"/>
              <a:t>Ucal</a:t>
            </a:r>
            <a:r>
              <a:rPr lang="en-US" dirty="0"/>
              <a:t>. Two men we know even less about.</a:t>
            </a:r>
          </a:p>
          <a:p>
            <a:pPr lvl="1"/>
            <a:r>
              <a:rPr lang="en-US" dirty="0"/>
              <a:t>The words of </a:t>
            </a:r>
            <a:r>
              <a:rPr lang="en-US" dirty="0" err="1"/>
              <a:t>Agur</a:t>
            </a:r>
            <a:r>
              <a:rPr lang="en-US" dirty="0"/>
              <a:t> the son of </a:t>
            </a:r>
            <a:r>
              <a:rPr lang="en-US" dirty="0" err="1"/>
              <a:t>Jakeh</a:t>
            </a:r>
            <a:r>
              <a:rPr lang="en-US" dirty="0"/>
              <a:t>, even the prophecy: the man </a:t>
            </a:r>
            <a:r>
              <a:rPr lang="en-US" dirty="0" err="1"/>
              <a:t>spake</a:t>
            </a:r>
            <a:r>
              <a:rPr lang="en-US" dirty="0"/>
              <a:t> unto </a:t>
            </a:r>
            <a:r>
              <a:rPr lang="en-US" dirty="0" err="1"/>
              <a:t>Ithiel</a:t>
            </a:r>
            <a:r>
              <a:rPr lang="en-US" dirty="0"/>
              <a:t>, even unto </a:t>
            </a:r>
            <a:r>
              <a:rPr lang="en-US" dirty="0" err="1"/>
              <a:t>Ithiel</a:t>
            </a:r>
            <a:r>
              <a:rPr lang="en-US" dirty="0"/>
              <a:t> and </a:t>
            </a:r>
            <a:r>
              <a:rPr lang="en-US" dirty="0" err="1"/>
              <a:t>Ucal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Surely I am more brutish than any man, and have not the understanding of a man. </a:t>
            </a:r>
          </a:p>
          <a:p>
            <a:pPr lvl="1"/>
            <a:r>
              <a:rPr lang="en-US" dirty="0"/>
              <a:t>I neither learned wisdom, nor have the knowledge of the holy. (Proverbs 30:1-3)</a:t>
            </a:r>
          </a:p>
          <a:p>
            <a:r>
              <a:rPr lang="en-US" dirty="0"/>
              <a:t>He appears to be a humble man, not desiring to speak in front of large crowds.</a:t>
            </a:r>
          </a:p>
        </p:txBody>
      </p:sp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Basis of His Teaching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hath ascended up into heaven, or descended? who hath gathered the wind in his fists? who hath bound the waters in a garment? who hath established all the ends of the earth? </a:t>
            </a:r>
            <a:r>
              <a:rPr lang="en-US" u="sng" dirty="0"/>
              <a:t>what is his name</a:t>
            </a:r>
            <a:r>
              <a:rPr lang="en-US" dirty="0"/>
              <a:t>, and </a:t>
            </a:r>
            <a:r>
              <a:rPr lang="en-US" u="sng" dirty="0"/>
              <a:t>what is his son's name</a:t>
            </a:r>
            <a:r>
              <a:rPr lang="en-US" dirty="0"/>
              <a:t>, if thou canst tell? </a:t>
            </a:r>
          </a:p>
          <a:p>
            <a:r>
              <a:rPr lang="en-US" dirty="0"/>
              <a:t>Every word of </a:t>
            </a:r>
            <a:r>
              <a:rPr lang="en-US" dirty="0" err="1"/>
              <a:t>Eloah</a:t>
            </a:r>
            <a:r>
              <a:rPr lang="en-US" dirty="0"/>
              <a:t> is pure: he is a shield unto them that put their trust in him. </a:t>
            </a:r>
          </a:p>
          <a:p>
            <a:r>
              <a:rPr lang="en-US" dirty="0"/>
              <a:t>Add thou not unto his words, lest he reprove thee, and thou be found a liar. (Proverbs 30:4-6)</a:t>
            </a:r>
          </a:p>
        </p:txBody>
      </p:sp>
    </p:spTree>
    <p:extLst>
      <p:ext uri="{BB962C8B-B14F-4D97-AF65-F5344CB8AC3E}">
        <p14:creationId xmlns:p14="http://schemas.microsoft.com/office/powerpoint/2010/main" val="24579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Requests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Two things have I required of thee; deny me them not before I die: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800" dirty="0"/>
              <a:t>Remove far from me vanity and lies: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800" dirty="0"/>
              <a:t>give me neither poverty nor riches; feed me with food convenient for me: Lest I be full, and deny thee, and say, Who is YHWH? or lest I be poor, and steal, and take the name of my Elohim in vain. (Proverbs 30:7-9)</a:t>
            </a:r>
          </a:p>
          <a:p>
            <a:r>
              <a:rPr lang="en-US" sz="3200" dirty="0"/>
              <a:t>Accuse not a servant unto his master, lest he curse thee, and thou be found guilty. (Proverbs 30:10)</a:t>
            </a:r>
          </a:p>
        </p:txBody>
      </p:sp>
    </p:spTree>
    <p:extLst>
      <p:ext uri="{BB962C8B-B14F-4D97-AF65-F5344CB8AC3E}">
        <p14:creationId xmlns:p14="http://schemas.microsoft.com/office/powerpoint/2010/main" val="34230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Generation Prophecy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There is a generation that </a:t>
            </a:r>
            <a:r>
              <a:rPr lang="en-US" sz="2800" dirty="0" err="1"/>
              <a:t>curseth</a:t>
            </a:r>
            <a:r>
              <a:rPr lang="en-US" sz="2800" dirty="0"/>
              <a:t> their father, and doth not bless their mother. </a:t>
            </a:r>
          </a:p>
          <a:p>
            <a:r>
              <a:rPr lang="en-US" sz="2800" dirty="0"/>
              <a:t>There is a generation that are pure in their own eyes, and yet is not washed from their filthiness. </a:t>
            </a:r>
          </a:p>
          <a:p>
            <a:r>
              <a:rPr lang="en-US" sz="2800" dirty="0"/>
              <a:t>There is a generation, O how lofty are their eyes! and their eyelids are lifted up. </a:t>
            </a:r>
          </a:p>
          <a:p>
            <a:r>
              <a:rPr lang="en-US" sz="2800" dirty="0"/>
              <a:t>There is a generation, whose teeth are as swords, and their jaw teeth as knives, to devour the poor from off the earth, and the needy from among men. (Proverbs 30:11-14)</a:t>
            </a:r>
          </a:p>
        </p:txBody>
      </p:sp>
    </p:spTree>
    <p:extLst>
      <p:ext uri="{BB962C8B-B14F-4D97-AF65-F5344CB8AC3E}">
        <p14:creationId xmlns:p14="http://schemas.microsoft.com/office/powerpoint/2010/main" val="241670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Generation Prophecy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horseleach</a:t>
            </a:r>
            <a:r>
              <a:rPr lang="en-US" sz="2800" dirty="0"/>
              <a:t> hath two daughters, crying, Give, give. There are three things that are never satisfied, yea, four things say not, It is enough: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The grave; and the barren womb;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the earth that is not filled with water;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and the fire that saith not, It is enough.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The eye that </a:t>
            </a:r>
            <a:r>
              <a:rPr lang="en-US" sz="2400" dirty="0" err="1"/>
              <a:t>mocketh</a:t>
            </a:r>
            <a:r>
              <a:rPr lang="en-US" sz="2400" dirty="0"/>
              <a:t> at his father, and </a:t>
            </a:r>
            <a:r>
              <a:rPr lang="en-US" sz="2400" dirty="0" err="1"/>
              <a:t>despiseth</a:t>
            </a:r>
            <a:r>
              <a:rPr lang="en-US" sz="2400" dirty="0"/>
              <a:t> to obey his mother, the ravens of the valley shall pick it out, and the young eagles shall eat it. (Proverbs 30:15-17)</a:t>
            </a:r>
          </a:p>
        </p:txBody>
      </p:sp>
    </p:spTree>
    <p:extLst>
      <p:ext uri="{BB962C8B-B14F-4D97-AF65-F5344CB8AC3E}">
        <p14:creationId xmlns:p14="http://schemas.microsoft.com/office/powerpoint/2010/main" val="21396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Generation Prophecy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</a:t>
            </a:r>
            <a:r>
              <a:rPr lang="en-US" sz="2800" dirty="0" err="1"/>
              <a:t>horseleach</a:t>
            </a:r>
            <a:r>
              <a:rPr lang="en-US" sz="2800" dirty="0"/>
              <a:t> (vampire) hath two daughters, crying, Give, give. There are three things that are never satisfied, yea, four things say not, It is enough: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The grave; and the barren womb;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the earth that is not filled with water;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and the fire that saith not, It is enough.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sz="2400" dirty="0"/>
              <a:t>The eye that </a:t>
            </a:r>
            <a:r>
              <a:rPr lang="en-US" sz="2400" dirty="0" err="1"/>
              <a:t>mocketh</a:t>
            </a:r>
            <a:r>
              <a:rPr lang="en-US" sz="2400" dirty="0"/>
              <a:t> at his father, and </a:t>
            </a:r>
            <a:r>
              <a:rPr lang="en-US" sz="2400" dirty="0" err="1"/>
              <a:t>despiseth</a:t>
            </a:r>
            <a:r>
              <a:rPr lang="en-US" sz="2400" dirty="0"/>
              <a:t> to obey his mother, the ravens of the valley shall pick it out, and the young eagles shall eat it. (Proverbs 30:15-17)</a:t>
            </a:r>
          </a:p>
        </p:txBody>
      </p:sp>
    </p:spTree>
    <p:extLst>
      <p:ext uri="{BB962C8B-B14F-4D97-AF65-F5344CB8AC3E}">
        <p14:creationId xmlns:p14="http://schemas.microsoft.com/office/powerpoint/2010/main" val="22104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 Generation Prophecy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There be three things which are too wonderful for me, yea, four which I know not: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The way of an eagle in the air;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the way of a serpent upon a rock;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the way of a ship in the midst of the sea; and 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/>
              <a:t>the way of a man with a maid. </a:t>
            </a:r>
          </a:p>
          <a:p>
            <a:r>
              <a:rPr lang="en-US" dirty="0"/>
              <a:t>Such is the way of an adulterous woman; she </a:t>
            </a:r>
            <a:r>
              <a:rPr lang="en-US" dirty="0" err="1"/>
              <a:t>eateth</a:t>
            </a:r>
            <a:r>
              <a:rPr lang="en-US" dirty="0"/>
              <a:t>, and </a:t>
            </a:r>
            <a:r>
              <a:rPr lang="en-US" dirty="0" err="1"/>
              <a:t>wipeth</a:t>
            </a:r>
            <a:r>
              <a:rPr lang="en-US" dirty="0"/>
              <a:t> her mouth, and saith, I have done no wickedness. (Proverbs 30:18-20)</a:t>
            </a:r>
          </a:p>
        </p:txBody>
      </p:sp>
    </p:spTree>
    <p:extLst>
      <p:ext uri="{BB962C8B-B14F-4D97-AF65-F5344CB8AC3E}">
        <p14:creationId xmlns:p14="http://schemas.microsoft.com/office/powerpoint/2010/main" val="181129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Crimson landscape design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</a:schemeClr>
            </a:gs>
            <a:gs pos="65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25000" t="25000" r="25000" b="25000"/>
          </a:path>
        </a:gradFill>
        <a:gradFill flip="none" rotWithShape="1">
          <a:gsLst>
            <a:gs pos="17000">
              <a:schemeClr val="phClr"/>
            </a:gs>
            <a:gs pos="71000">
              <a:schemeClr val="phClr">
                <a:tint val="100000"/>
                <a:shade val="40000"/>
                <a:satMod val="100000"/>
              </a:schemeClr>
            </a:gs>
            <a:gs pos="100000">
              <a:schemeClr val="phClr">
                <a:shade val="5000"/>
                <a:satMod val="1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F03460512.potx" id="{FAD57A1D-FD3F-410E-BC16-DC0572F34EA3}" vid="{8B1535A0-4296-40FA-BB7E-C6BB75A63359}"/>
    </a:ext>
  </a:extLst>
</a:theme>
</file>

<file path=ppt/theme/theme3.xml><?xml version="1.0" encoding="utf-8"?>
<a:theme xmlns:a="http://schemas.openxmlformats.org/drawingml/2006/main" name="Bold Tech">
  <a:themeElements>
    <a:clrScheme name="16x9">
      <a:dk1>
        <a:srgbClr val="000000"/>
      </a:dk1>
      <a:lt1>
        <a:srgbClr val="FFFFFF"/>
      </a:lt1>
      <a:dk2>
        <a:srgbClr val="121312"/>
      </a:dk2>
      <a:lt2>
        <a:srgbClr val="FFFFFF"/>
      </a:lt2>
      <a:accent1>
        <a:srgbClr val="EE4036"/>
      </a:accent1>
      <a:accent2>
        <a:srgbClr val="121312"/>
      </a:accent2>
      <a:accent3>
        <a:srgbClr val="A5A5A5"/>
      </a:accent3>
      <a:accent4>
        <a:srgbClr val="252625"/>
      </a:accent4>
      <a:accent5>
        <a:srgbClr val="F1F5F5"/>
      </a:accent5>
      <a:accent6>
        <a:srgbClr val="FAFFFF"/>
      </a:accent6>
      <a:hlink>
        <a:srgbClr val="EE4036"/>
      </a:hlink>
      <a:folHlink>
        <a:srgbClr val="EE4036"/>
      </a:folHlink>
    </a:clrScheme>
    <a:fontScheme name="Custom 44">
      <a:majorFont>
        <a:latin typeface="MingLiU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6422304-17E9-4530-8D08-4F277CB64269}" vid="{BCE6A17A-B98D-492A-82B2-0A1B358761BE}"/>
    </a:ext>
  </a:extLst>
</a:theme>
</file>

<file path=ppt/theme/theme4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35E791-7449-4708-8DE9-182EC4D8A134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223</TotalTime>
  <Words>1172</Words>
  <Application>Microsoft Office PowerPoint</Application>
  <PresentationFormat>Custom</PresentationFormat>
  <Paragraphs>89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Meiryo UI</vt:lpstr>
      <vt:lpstr>MingLiU</vt:lpstr>
      <vt:lpstr>Arial</vt:lpstr>
      <vt:lpstr>Cambria</vt:lpstr>
      <vt:lpstr>Century</vt:lpstr>
      <vt:lpstr>Century Gothic</vt:lpstr>
      <vt:lpstr>Optima</vt:lpstr>
      <vt:lpstr>Woodgrain 16x9</vt:lpstr>
      <vt:lpstr>Crimson landscape design template</vt:lpstr>
      <vt:lpstr>Bold Tech</vt:lpstr>
      <vt:lpstr>The Agur Prophecy  of  Proverbs 30</vt:lpstr>
      <vt:lpstr>Agur –  The Mystery Man of the Bible </vt:lpstr>
      <vt:lpstr>Who is Agur</vt:lpstr>
      <vt:lpstr>The Basis of His Teaching</vt:lpstr>
      <vt:lpstr>Personal Requests</vt:lpstr>
      <vt:lpstr>The Future Generation Prophecy</vt:lpstr>
      <vt:lpstr>The Future Generation Prophecy</vt:lpstr>
      <vt:lpstr>The Future Generation Prophecy</vt:lpstr>
      <vt:lpstr>The Future Generation Prophecy</vt:lpstr>
      <vt:lpstr>The Future Generation Prophecy</vt:lpstr>
      <vt:lpstr>The Future Generation Prophecy</vt:lpstr>
      <vt:lpstr>The Future Generation Prophecy</vt:lpstr>
      <vt:lpstr>The Future Generation Prophecy</vt:lpstr>
      <vt:lpstr>PowerPoint Presentation</vt:lpstr>
      <vt:lpstr>Major Tom Baird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Agur Prophecy</dc:title>
  <dc:creator>Major Tom Baird;Prof. Tom Mack</dc:creator>
  <cp:lastModifiedBy>Tom Mack</cp:lastModifiedBy>
  <cp:revision>6</cp:revision>
  <dcterms:created xsi:type="dcterms:W3CDTF">2022-09-26T20:53:11Z</dcterms:created>
  <dcterms:modified xsi:type="dcterms:W3CDTF">2022-09-27T02:45:53Z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