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4"/>
  </p:notesMasterIdLst>
  <p:handoutMasterIdLst>
    <p:handoutMasterId r:id="rId45"/>
  </p:handoutMasterIdLst>
  <p:sldIdLst>
    <p:sldId id="257" r:id="rId5"/>
    <p:sldId id="398" r:id="rId6"/>
    <p:sldId id="397" r:id="rId7"/>
    <p:sldId id="329" r:id="rId8"/>
    <p:sldId id="373" r:id="rId9"/>
    <p:sldId id="353" r:id="rId10"/>
    <p:sldId id="399" r:id="rId11"/>
    <p:sldId id="392" r:id="rId12"/>
    <p:sldId id="354" r:id="rId13"/>
    <p:sldId id="394" r:id="rId14"/>
    <p:sldId id="414" r:id="rId15"/>
    <p:sldId id="415" r:id="rId16"/>
    <p:sldId id="393" r:id="rId17"/>
    <p:sldId id="395" r:id="rId18"/>
    <p:sldId id="416" r:id="rId19"/>
    <p:sldId id="417" r:id="rId20"/>
    <p:sldId id="400" r:id="rId21"/>
    <p:sldId id="401" r:id="rId22"/>
    <p:sldId id="402" r:id="rId23"/>
    <p:sldId id="403" r:id="rId24"/>
    <p:sldId id="404" r:id="rId25"/>
    <p:sldId id="405" r:id="rId26"/>
    <p:sldId id="406" r:id="rId27"/>
    <p:sldId id="409" r:id="rId28"/>
    <p:sldId id="407" r:id="rId29"/>
    <p:sldId id="408" r:id="rId30"/>
    <p:sldId id="418" r:id="rId31"/>
    <p:sldId id="396" r:id="rId32"/>
    <p:sldId id="419" r:id="rId33"/>
    <p:sldId id="411" r:id="rId34"/>
    <p:sldId id="420" r:id="rId35"/>
    <p:sldId id="412" r:id="rId36"/>
    <p:sldId id="413" r:id="rId37"/>
    <p:sldId id="357" r:id="rId38"/>
    <p:sldId id="410" r:id="rId39"/>
    <p:sldId id="358" r:id="rId40"/>
    <p:sldId id="359" r:id="rId41"/>
    <p:sldId id="421" r:id="rId42"/>
    <p:sldId id="3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25" autoAdjust="0"/>
  </p:normalViewPr>
  <p:slideViewPr>
    <p:cSldViewPr snapToGrid="0">
      <p:cViewPr varScale="1">
        <p:scale>
          <a:sx n="108" d="100"/>
          <a:sy n="108" d="100"/>
        </p:scale>
        <p:origin x="714" y="114"/>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6/21/2022</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807" y="2237097"/>
            <a:ext cx="8231745" cy="2411103"/>
          </a:xfrm>
        </p:spPr>
        <p:txBody>
          <a:bodyPr anchor="b">
            <a:normAutofit/>
          </a:bodyPr>
          <a:lstStyle>
            <a:lvl1pPr algn="l">
              <a:lnSpc>
                <a:spcPct val="80000"/>
              </a:lnSpc>
              <a:defRPr sz="48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809" y="4876801"/>
            <a:ext cx="8231745" cy="1292225"/>
          </a:xfrm>
        </p:spPr>
        <p:txBody>
          <a:bodyPr anchor="t">
            <a:normAutofit/>
          </a:bodyPr>
          <a:lstStyle>
            <a:lvl1pPr marL="0" indent="0">
              <a:spcBef>
                <a:spcPts val="0"/>
              </a:spcBef>
              <a:buNone/>
              <a:defRPr sz="2800" cap="none" baseline="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7" name="Group 6"/>
          <p:cNvGrpSpPr/>
          <p:nvPr userDrawn="1"/>
        </p:nvGrpSpPr>
        <p:grpSpPr>
          <a:xfrm>
            <a:off x="11126509" y="0"/>
            <a:ext cx="1065491" cy="6868886"/>
            <a:chOff x="11123611" y="0"/>
            <a:chExt cx="1065214" cy="6868886"/>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123611" y="0"/>
              <a:ext cx="1065213" cy="6858000"/>
            </a:xfrm>
            <a:prstGeom prst="rect">
              <a:avLst/>
            </a:prstGeom>
          </p:spPr>
        </p:pic>
        <p:sp>
          <p:nvSpPr>
            <p:cNvPr id="12" name="Rectangle 11"/>
            <p:cNvSpPr/>
            <p:nvPr/>
          </p:nvSpPr>
          <p:spPr>
            <a:xfrm>
              <a:off x="11123612" y="10886"/>
              <a:ext cx="1065213" cy="6858000"/>
            </a:xfrm>
            <a:prstGeom prst="rect">
              <a:avLst/>
            </a:prstGeom>
            <a:gradFill flip="none" rotWithShape="1">
              <a:gsLst>
                <a:gs pos="75000">
                  <a:schemeClr val="tx2">
                    <a:alpha val="0"/>
                  </a:schemeClr>
                </a:gs>
                <a:gs pos="100000">
                  <a:schemeClr val="tx2">
                    <a:alpha val="2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3F41C87-7AD9-4845-A077-840E4A0F3F06}" type="datetimeFigureOut">
              <a:rPr lang="en-US"/>
              <a:t>6/21/2022</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cxnSp>
        <p:nvCxnSpPr>
          <p:cNvPr id="9" name="Straight Connector 8"/>
          <p:cNvCxnSpPr/>
          <p:nvPr/>
        </p:nvCxnSpPr>
        <p:spPr>
          <a:xfrm>
            <a:off x="1659368" y="4782971"/>
            <a:ext cx="8018964" cy="0"/>
          </a:xfrm>
          <a:prstGeom prst="line">
            <a:avLst/>
          </a:prstGeom>
          <a:ln w="12700">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80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aliveontheedge.com/" TargetMode="External"/><Relationship Id="rId2" Type="http://schemas.openxmlformats.org/officeDocument/2006/relationships/hyperlink" Target="mailto:media@aliveontheedge.com" TargetMode="Externa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bls.gov/news.release/pdf/cpi.pdf" TargetMode="External"/><Relationship Id="rId2" Type="http://schemas.openxmlformats.org/officeDocument/2006/relationships/hyperlink" Target="https://aliveontheedge.com/2022_files/downloads/CPI_Index_6-10-2022.pdf"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470517"/>
            <a:ext cx="3565524" cy="3737498"/>
          </a:xfrm>
        </p:spPr>
        <p:txBody>
          <a:bodyPr anchor="b" anchorCtr="0">
            <a:normAutofit/>
          </a:bodyPr>
          <a:lstStyle/>
          <a:p>
            <a:r>
              <a:rPr lang="en-US" dirty="0"/>
              <a:t>The Third Seal: The Black Horse of Inflation – Part II</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656945" y="4572000"/>
            <a:ext cx="4128655" cy="1971537"/>
          </a:xfrm>
        </p:spPr>
        <p:txBody>
          <a:bodyPr>
            <a:normAutofit fontScale="70000" lnSpcReduction="20000"/>
          </a:bodyPr>
          <a:lstStyle/>
          <a:p>
            <a:r>
              <a:rPr lang="en-US" sz="3200" dirty="0"/>
              <a:t>Prof. Tom Mack,  </a:t>
            </a:r>
            <a:r>
              <a:rPr lang="en-US" sz="2000" dirty="0"/>
              <a:t>B.A.,  Morningside College, M.B.A.,  The University of South Dakota,  A+ and  Net+ Certifications, Computing Technology Industry Association</a:t>
            </a:r>
          </a:p>
          <a:p>
            <a:r>
              <a:rPr lang="en-US" sz="3200" dirty="0"/>
              <a:t>Maj. </a:t>
            </a:r>
            <a:r>
              <a:rPr lang="en-US" sz="2300" dirty="0"/>
              <a:t>(ret.)</a:t>
            </a:r>
            <a:r>
              <a:rPr lang="en-US" sz="3200" dirty="0"/>
              <a:t> Tom Baird,  </a:t>
            </a:r>
            <a:r>
              <a:rPr lang="en-US" sz="2000" dirty="0"/>
              <a:t>B.S.,  Michigan State University, M.B.A., Georgia State University </a:t>
            </a:r>
            <a:endParaRPr lang="en-US" dirty="0"/>
          </a:p>
        </p:txBody>
      </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Russian Policy</a:t>
            </a:r>
          </a:p>
        </p:txBody>
      </p:sp>
      <p:sp>
        <p:nvSpPr>
          <p:cNvPr id="14" name="Content Placeholder 13"/>
          <p:cNvSpPr>
            <a:spLocks noGrp="1"/>
          </p:cNvSpPr>
          <p:nvPr>
            <p:ph sz="half" idx="1"/>
          </p:nvPr>
        </p:nvSpPr>
        <p:spPr>
          <a:xfrm>
            <a:off x="967666" y="1740023"/>
            <a:ext cx="10767134" cy="4736977"/>
          </a:xfrm>
        </p:spPr>
        <p:txBody>
          <a:bodyPr anchor="t">
            <a:normAutofit fontScale="92500"/>
          </a:bodyPr>
          <a:lstStyle/>
          <a:p>
            <a:r>
              <a:rPr lang="en-US" sz="3200" dirty="0"/>
              <a:t>Russian president Vladimir Putin shocked the world when he started following the Austrian Economic Theories of Ludwig von Mises and pegged the value of the Russian Ruble to gold.</a:t>
            </a:r>
          </a:p>
          <a:p>
            <a:pPr lvl="1"/>
            <a:r>
              <a:rPr lang="en-US" sz="2400" dirty="0"/>
              <a:t>Recently, Russia shocked the world when its central bank started lowering its prime interest rate.  </a:t>
            </a:r>
          </a:p>
          <a:p>
            <a:pPr lvl="1"/>
            <a:r>
              <a:rPr lang="en-US" sz="2400" dirty="0"/>
              <a:t>It started the year at 20% but with the rise in the strength of the Ruble, they have systematically lowered that rate to 7.5%! Still, the one dollar is worth 56.78 Rubles. The Russians would prefer the exchange rate to be 65 Rubles to the dollar.</a:t>
            </a:r>
          </a:p>
          <a:p>
            <a:pPr lvl="1"/>
            <a:r>
              <a:rPr lang="en-US" sz="2400" dirty="0"/>
              <a:t>The Russian Central Bank is threatening to lower its prime interest rates even more so the Ruble will not rise against foreign currencies too much. </a:t>
            </a:r>
          </a:p>
        </p:txBody>
      </p:sp>
    </p:spTree>
    <p:extLst>
      <p:ext uri="{BB962C8B-B14F-4D97-AF65-F5344CB8AC3E}">
        <p14:creationId xmlns:p14="http://schemas.microsoft.com/office/powerpoint/2010/main" val="28007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Russian Policy</a:t>
            </a:r>
          </a:p>
        </p:txBody>
      </p:sp>
      <p:sp>
        <p:nvSpPr>
          <p:cNvPr id="14" name="Content Placeholder 13"/>
          <p:cNvSpPr>
            <a:spLocks noGrp="1"/>
          </p:cNvSpPr>
          <p:nvPr>
            <p:ph sz="half" idx="1"/>
          </p:nvPr>
        </p:nvSpPr>
        <p:spPr>
          <a:xfrm>
            <a:off x="967666" y="1740023"/>
            <a:ext cx="10767134" cy="4736977"/>
          </a:xfrm>
        </p:spPr>
        <p:txBody>
          <a:bodyPr anchor="t">
            <a:normAutofit lnSpcReduction="10000"/>
          </a:bodyPr>
          <a:lstStyle/>
          <a:p>
            <a:r>
              <a:rPr lang="en-US" sz="2800" dirty="0"/>
              <a:t>How can the Russian Central Bank succeed in raising their prime interest rate to 20% without crashing their economy?</a:t>
            </a:r>
          </a:p>
          <a:p>
            <a:pPr lvl="1"/>
            <a:r>
              <a:rPr lang="en-US" sz="2400" dirty="0"/>
              <a:t>Unlike the Federal Reserve Banks in the United States, the Russians started paying off their national debt when President Putin took office in 1999. To pay off their Western Bankers, he put his country through a lot of financial stress in the first decade of the 21</a:t>
            </a:r>
            <a:r>
              <a:rPr lang="en-US" sz="2400" baseline="30000" dirty="0"/>
              <a:t>st</a:t>
            </a:r>
            <a:r>
              <a:rPr lang="en-US" sz="2400" dirty="0"/>
              <a:t> century.</a:t>
            </a:r>
          </a:p>
          <a:p>
            <a:pPr lvl="1"/>
            <a:r>
              <a:rPr lang="en-US" sz="2400" dirty="0"/>
              <a:t>By 2010, the Russian Federation had essentially paid off their national debt. Because of that, their Central Bank is free to use their prime interest rate to maintain control over monetary inflation.</a:t>
            </a:r>
          </a:p>
          <a:p>
            <a:pPr lvl="1"/>
            <a:r>
              <a:rPr lang="en-US" sz="2400" dirty="0"/>
              <a:t>When the European Union and the USA tried to sanction Russia, their Central Bank was able to raise interest rates to 20% to control monetary inflation.</a:t>
            </a:r>
          </a:p>
        </p:txBody>
      </p:sp>
    </p:spTree>
    <p:extLst>
      <p:ext uri="{BB962C8B-B14F-4D97-AF65-F5344CB8AC3E}">
        <p14:creationId xmlns:p14="http://schemas.microsoft.com/office/powerpoint/2010/main" val="180957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Russian Policy</a:t>
            </a:r>
          </a:p>
        </p:txBody>
      </p:sp>
      <p:sp>
        <p:nvSpPr>
          <p:cNvPr id="14" name="Content Placeholder 13"/>
          <p:cNvSpPr>
            <a:spLocks noGrp="1"/>
          </p:cNvSpPr>
          <p:nvPr>
            <p:ph sz="half" idx="1"/>
          </p:nvPr>
        </p:nvSpPr>
        <p:spPr>
          <a:xfrm>
            <a:off x="967666" y="1740023"/>
            <a:ext cx="10767134" cy="4736977"/>
          </a:xfrm>
        </p:spPr>
        <p:txBody>
          <a:bodyPr anchor="t">
            <a:normAutofit lnSpcReduction="10000"/>
          </a:bodyPr>
          <a:lstStyle/>
          <a:p>
            <a:r>
              <a:rPr lang="en-US" sz="2400" dirty="0"/>
              <a:t>Why can the Russian Central Bank raise their Prime Interest Rate to 20% with repercussions, but if the Federal Reserve tried to raise interest rates that high, it would crash our economy… why can Russia do it and the United States can’t?</a:t>
            </a:r>
          </a:p>
          <a:p>
            <a:r>
              <a:rPr lang="en-US" sz="2400" spc="-50" dirty="0"/>
              <a:t>The U.S. National Debt is over $30,528,000,000,000. Interest on the National Debt, based upon the Prime Interest Rate of 4.75% is $1,450,080,000,000.  The Gross Domestic Product for the USA is $20,953,000,000,000. If the Federal Reserve were to raise the Prime Interest Rate to its record high in December of 1980 of 21.50%, the Annual Interest on the national debt would be $6,563,520,000,000 or about 30% of GDP.</a:t>
            </a:r>
          </a:p>
          <a:p>
            <a:pPr lvl="1"/>
            <a:r>
              <a:rPr lang="en-US" sz="2400" dirty="0"/>
              <a:t>The more interest the U.S. Government pays to the Federal Reserve, the greater the stress on our economy.</a:t>
            </a:r>
          </a:p>
          <a:p>
            <a:pPr lvl="1"/>
            <a:r>
              <a:rPr lang="en-US" sz="2400" dirty="0"/>
              <a:t>Right now, the U.S. Government is technically in a state </a:t>
            </a:r>
            <a:r>
              <a:rPr lang="en-US" sz="2400"/>
              <a:t>of insolvency.</a:t>
            </a:r>
            <a:endParaRPr lang="en-US" sz="2400" dirty="0"/>
          </a:p>
        </p:txBody>
      </p:sp>
    </p:spTree>
    <p:extLst>
      <p:ext uri="{BB962C8B-B14F-4D97-AF65-F5344CB8AC3E}">
        <p14:creationId xmlns:p14="http://schemas.microsoft.com/office/powerpoint/2010/main" val="394238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Russian Policy</a:t>
            </a:r>
          </a:p>
        </p:txBody>
      </p:sp>
      <p:sp>
        <p:nvSpPr>
          <p:cNvPr id="14" name="Content Placeholder 13"/>
          <p:cNvSpPr>
            <a:spLocks noGrp="1"/>
          </p:cNvSpPr>
          <p:nvPr>
            <p:ph sz="half" idx="1"/>
          </p:nvPr>
        </p:nvSpPr>
        <p:spPr>
          <a:xfrm>
            <a:off x="967666" y="1984248"/>
            <a:ext cx="10767134" cy="4492752"/>
          </a:xfrm>
        </p:spPr>
        <p:txBody>
          <a:bodyPr anchor="t">
            <a:normAutofit/>
          </a:bodyPr>
          <a:lstStyle/>
          <a:p>
            <a:r>
              <a:rPr lang="en-US" sz="3200" dirty="0"/>
              <a:t>Russian president Vladimir Putin has Battled the U.S. and E.U. Sanctions Using the Following Measures:</a:t>
            </a:r>
          </a:p>
          <a:p>
            <a:pPr lvl="1"/>
            <a:r>
              <a:rPr lang="en-US" sz="2400" dirty="0"/>
              <a:t>Russia now ships much of their oil on Greek oil tankers through Greece to </a:t>
            </a:r>
            <a:r>
              <a:rPr lang="en-US" sz="2400" u="sng" dirty="0"/>
              <a:t>India</a:t>
            </a:r>
            <a:r>
              <a:rPr lang="en-US" sz="2400" dirty="0"/>
              <a:t> and </a:t>
            </a:r>
            <a:r>
              <a:rPr lang="en-US" sz="2400" u="sng" dirty="0"/>
              <a:t>China</a:t>
            </a:r>
            <a:r>
              <a:rPr lang="en-US" sz="2400" dirty="0"/>
              <a:t>.  The Greek shipping magnates collect fees on every transport they broker.  </a:t>
            </a:r>
          </a:p>
          <a:p>
            <a:pPr lvl="1"/>
            <a:r>
              <a:rPr lang="en-US" sz="2400" dirty="0"/>
              <a:t>The European Union cannot stop them because the shipping magnates control the Greek government.</a:t>
            </a:r>
          </a:p>
          <a:p>
            <a:pPr lvl="1"/>
            <a:r>
              <a:rPr lang="en-US" sz="2400" dirty="0"/>
              <a:t>Russian Insurance Companies now write most of the insurance on the tankers, leaving Lloyds of London (a British Insurance Company) out of the transaction.</a:t>
            </a:r>
          </a:p>
        </p:txBody>
      </p:sp>
    </p:spTree>
    <p:extLst>
      <p:ext uri="{BB962C8B-B14F-4D97-AF65-F5344CB8AC3E}">
        <p14:creationId xmlns:p14="http://schemas.microsoft.com/office/powerpoint/2010/main" val="406873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Russian Policy</a:t>
            </a:r>
          </a:p>
        </p:txBody>
      </p:sp>
      <p:sp>
        <p:nvSpPr>
          <p:cNvPr id="14" name="Content Placeholder 13"/>
          <p:cNvSpPr>
            <a:spLocks noGrp="1"/>
          </p:cNvSpPr>
          <p:nvPr>
            <p:ph sz="half" idx="1"/>
          </p:nvPr>
        </p:nvSpPr>
        <p:spPr>
          <a:xfrm>
            <a:off x="967666" y="1984248"/>
            <a:ext cx="10767134" cy="4492752"/>
          </a:xfrm>
        </p:spPr>
        <p:txBody>
          <a:bodyPr anchor="t">
            <a:normAutofit/>
          </a:bodyPr>
          <a:lstStyle/>
          <a:p>
            <a:r>
              <a:rPr lang="en-US" sz="3200" dirty="0"/>
              <a:t>Implications of Russian Policy:</a:t>
            </a:r>
          </a:p>
          <a:p>
            <a:pPr lvl="1"/>
            <a:r>
              <a:rPr lang="en-US" sz="2600" dirty="0"/>
              <a:t>When the crude oil is shipped to India, they will refine the Russian oil into gasoline and other oil products. </a:t>
            </a:r>
          </a:p>
          <a:p>
            <a:pPr lvl="1"/>
            <a:r>
              <a:rPr lang="en-US" sz="2600" dirty="0"/>
              <a:t>These products will then be resold back to the European Union and Great Britain at considerably higher prices.</a:t>
            </a:r>
          </a:p>
        </p:txBody>
      </p:sp>
    </p:spTree>
    <p:extLst>
      <p:ext uri="{BB962C8B-B14F-4D97-AF65-F5344CB8AC3E}">
        <p14:creationId xmlns:p14="http://schemas.microsoft.com/office/powerpoint/2010/main" val="253755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0703-C3DE-81E3-D62B-25C72DE9D192}"/>
              </a:ext>
            </a:extLst>
          </p:cNvPr>
          <p:cNvSpPr>
            <a:spLocks noGrp="1"/>
          </p:cNvSpPr>
          <p:nvPr>
            <p:ph type="title"/>
          </p:nvPr>
        </p:nvSpPr>
        <p:spPr/>
        <p:txBody>
          <a:bodyPr anchor="ctr"/>
          <a:lstStyle/>
          <a:p>
            <a:pPr algn="ctr"/>
            <a:r>
              <a:rPr lang="en-US" dirty="0"/>
              <a:t>The Defense Industries Compared</a:t>
            </a:r>
          </a:p>
        </p:txBody>
      </p:sp>
      <p:sp>
        <p:nvSpPr>
          <p:cNvPr id="3" name="Text Placeholder 2">
            <a:extLst>
              <a:ext uri="{FF2B5EF4-FFF2-40B4-BE49-F238E27FC236}">
                <a16:creationId xmlns:a16="http://schemas.microsoft.com/office/drawing/2014/main" id="{5A632325-1670-DDD2-BB52-9B6FB6EB98F7}"/>
              </a:ext>
            </a:extLst>
          </p:cNvPr>
          <p:cNvSpPr>
            <a:spLocks noGrp="1"/>
          </p:cNvSpPr>
          <p:nvPr>
            <p:ph type="body" idx="1"/>
          </p:nvPr>
        </p:nvSpPr>
        <p:spPr/>
        <p:txBody>
          <a:bodyPr anchor="ctr"/>
          <a:lstStyle/>
          <a:p>
            <a:pPr algn="ctr"/>
            <a:r>
              <a:rPr lang="en-US" sz="2400" cap="none" dirty="0"/>
              <a:t>The United States</a:t>
            </a:r>
          </a:p>
        </p:txBody>
      </p:sp>
      <p:sp>
        <p:nvSpPr>
          <p:cNvPr id="4" name="Content Placeholder 3">
            <a:extLst>
              <a:ext uri="{FF2B5EF4-FFF2-40B4-BE49-F238E27FC236}">
                <a16:creationId xmlns:a16="http://schemas.microsoft.com/office/drawing/2014/main" id="{A01962F9-E02F-7E12-975A-4E416D31A81D}"/>
              </a:ext>
            </a:extLst>
          </p:cNvPr>
          <p:cNvSpPr>
            <a:spLocks noGrp="1"/>
          </p:cNvSpPr>
          <p:nvPr>
            <p:ph sz="half" idx="2"/>
          </p:nvPr>
        </p:nvSpPr>
        <p:spPr/>
        <p:txBody>
          <a:bodyPr/>
          <a:lstStyle/>
          <a:p>
            <a:pPr marL="457200" indent="-457200">
              <a:spcBef>
                <a:spcPts val="0"/>
              </a:spcBef>
              <a:spcAft>
                <a:spcPts val="0"/>
              </a:spcAft>
              <a:buFont typeface="+mj-lt"/>
              <a:buAutoNum type="arabicParenR"/>
            </a:pPr>
            <a:r>
              <a:rPr lang="en-US" sz="2000" dirty="0"/>
              <a:t>Lockheed-Martin (LMT)</a:t>
            </a:r>
          </a:p>
          <a:p>
            <a:pPr marL="457200" indent="-457200">
              <a:spcBef>
                <a:spcPts val="0"/>
              </a:spcBef>
              <a:spcAft>
                <a:spcPts val="0"/>
              </a:spcAft>
              <a:buFont typeface="+mj-lt"/>
              <a:buAutoNum type="arabicParenR"/>
            </a:pPr>
            <a:r>
              <a:rPr lang="en-US" sz="2000" dirty="0"/>
              <a:t>Raytheon Technologies (RTX)</a:t>
            </a:r>
          </a:p>
          <a:p>
            <a:pPr marL="457200" indent="-457200">
              <a:spcBef>
                <a:spcPts val="0"/>
              </a:spcBef>
              <a:spcAft>
                <a:spcPts val="0"/>
              </a:spcAft>
              <a:buFont typeface="+mj-lt"/>
              <a:buAutoNum type="arabicParenR"/>
            </a:pPr>
            <a:r>
              <a:rPr lang="en-US" sz="2000" dirty="0"/>
              <a:t>Boeing Aircraft (BA)</a:t>
            </a:r>
          </a:p>
          <a:p>
            <a:pPr marL="457200" indent="-457200">
              <a:spcBef>
                <a:spcPts val="0"/>
              </a:spcBef>
              <a:spcAft>
                <a:spcPts val="0"/>
              </a:spcAft>
              <a:buFont typeface="+mj-lt"/>
              <a:buAutoNum type="arabicParenR"/>
            </a:pPr>
            <a:r>
              <a:rPr lang="en-US" sz="2000" dirty="0"/>
              <a:t>Northrup-Grumman (Private)</a:t>
            </a:r>
          </a:p>
          <a:p>
            <a:pPr marL="457200" indent="-457200">
              <a:spcBef>
                <a:spcPts val="0"/>
              </a:spcBef>
              <a:spcAft>
                <a:spcPts val="0"/>
              </a:spcAft>
              <a:buFont typeface="+mj-lt"/>
              <a:buAutoNum type="arabicParenR"/>
            </a:pPr>
            <a:r>
              <a:rPr lang="en-US" sz="2000" dirty="0"/>
              <a:t>General Dynamics (GD)</a:t>
            </a:r>
          </a:p>
          <a:p>
            <a:pPr marL="457200" indent="-457200">
              <a:spcBef>
                <a:spcPts val="0"/>
              </a:spcBef>
              <a:spcAft>
                <a:spcPts val="0"/>
              </a:spcAft>
              <a:buFont typeface="+mj-lt"/>
              <a:buAutoNum type="arabicParenR"/>
            </a:pPr>
            <a:r>
              <a:rPr lang="en-US" sz="2000" dirty="0"/>
              <a:t>BAE Systems </a:t>
            </a:r>
            <a:r>
              <a:rPr lang="en-US" sz="1600" dirty="0"/>
              <a:t>(British-owned with American Subsidiaries)</a:t>
            </a:r>
            <a:endParaRPr lang="en-US" sz="2000" dirty="0"/>
          </a:p>
          <a:p>
            <a:pPr marL="457200" indent="-457200">
              <a:spcBef>
                <a:spcPts val="0"/>
              </a:spcBef>
              <a:spcAft>
                <a:spcPts val="0"/>
              </a:spcAft>
              <a:buFont typeface="+mj-lt"/>
              <a:buAutoNum type="arabicParenR"/>
            </a:pPr>
            <a:r>
              <a:rPr lang="en-US" sz="2000" dirty="0"/>
              <a:t>L3 Harris Technologies (LHX)</a:t>
            </a:r>
          </a:p>
          <a:p>
            <a:pPr marL="457200" indent="-457200">
              <a:spcBef>
                <a:spcPts val="0"/>
              </a:spcBef>
              <a:spcAft>
                <a:spcPts val="0"/>
              </a:spcAft>
              <a:buFont typeface="+mj-lt"/>
              <a:buAutoNum type="arabicParenR"/>
            </a:pPr>
            <a:r>
              <a:rPr lang="en-US" sz="2000" dirty="0"/>
              <a:t>Huntington-Ingalls (HII)</a:t>
            </a:r>
          </a:p>
          <a:p>
            <a:pPr marL="457200" indent="-457200">
              <a:spcBef>
                <a:spcPts val="0"/>
              </a:spcBef>
              <a:spcAft>
                <a:spcPts val="0"/>
              </a:spcAft>
              <a:buFont typeface="+mj-lt"/>
              <a:buAutoNum type="arabicParenR"/>
            </a:pPr>
            <a:r>
              <a:rPr lang="en-US" sz="2000" dirty="0"/>
              <a:t>Leidos (LDOS) formerly SAI Corp.</a:t>
            </a:r>
          </a:p>
          <a:p>
            <a:pPr marL="457200" indent="-457200">
              <a:spcBef>
                <a:spcPts val="0"/>
              </a:spcBef>
              <a:spcAft>
                <a:spcPts val="0"/>
              </a:spcAft>
              <a:buFont typeface="+mj-lt"/>
              <a:buAutoNum type="arabicParenR"/>
            </a:pPr>
            <a:r>
              <a:rPr lang="en-US" sz="2000" dirty="0"/>
              <a:t>Honeywell (HON)</a:t>
            </a:r>
          </a:p>
        </p:txBody>
      </p:sp>
      <p:sp>
        <p:nvSpPr>
          <p:cNvPr id="5" name="Text Placeholder 4">
            <a:extLst>
              <a:ext uri="{FF2B5EF4-FFF2-40B4-BE49-F238E27FC236}">
                <a16:creationId xmlns:a16="http://schemas.microsoft.com/office/drawing/2014/main" id="{5CD9683F-4F7E-DF69-A90B-1FB74BD6906B}"/>
              </a:ext>
            </a:extLst>
          </p:cNvPr>
          <p:cNvSpPr>
            <a:spLocks noGrp="1"/>
          </p:cNvSpPr>
          <p:nvPr>
            <p:ph type="body" sz="quarter" idx="3"/>
          </p:nvPr>
        </p:nvSpPr>
        <p:spPr/>
        <p:txBody>
          <a:bodyPr anchor="ctr"/>
          <a:lstStyle/>
          <a:p>
            <a:pPr algn="ctr"/>
            <a:r>
              <a:rPr lang="en-US" sz="2800" cap="none" dirty="0"/>
              <a:t>Russian Federation</a:t>
            </a:r>
          </a:p>
        </p:txBody>
      </p:sp>
      <p:sp>
        <p:nvSpPr>
          <p:cNvPr id="6" name="Content Placeholder 5">
            <a:extLst>
              <a:ext uri="{FF2B5EF4-FFF2-40B4-BE49-F238E27FC236}">
                <a16:creationId xmlns:a16="http://schemas.microsoft.com/office/drawing/2014/main" id="{DE53CA9E-3F33-CFAE-8850-10929BBB6280}"/>
              </a:ext>
            </a:extLst>
          </p:cNvPr>
          <p:cNvSpPr>
            <a:spLocks noGrp="1"/>
          </p:cNvSpPr>
          <p:nvPr>
            <p:ph sz="quarter" idx="4"/>
          </p:nvPr>
        </p:nvSpPr>
        <p:spPr/>
        <p:txBody>
          <a:bodyPr/>
          <a:lstStyle/>
          <a:p>
            <a:pPr marL="457200" indent="-457200">
              <a:spcBef>
                <a:spcPts val="0"/>
              </a:spcBef>
              <a:spcAft>
                <a:spcPts val="0"/>
              </a:spcAft>
              <a:buFont typeface="+mj-lt"/>
              <a:buAutoNum type="arabicPeriod"/>
            </a:pPr>
            <a:r>
              <a:rPr lang="en-US" dirty="0" err="1"/>
              <a:t>Almaz-Antley</a:t>
            </a:r>
            <a:r>
              <a:rPr lang="en-US" dirty="0"/>
              <a:t> Corporation</a:t>
            </a:r>
          </a:p>
          <a:p>
            <a:pPr marL="457200" indent="-457200">
              <a:spcBef>
                <a:spcPts val="0"/>
              </a:spcBef>
              <a:spcAft>
                <a:spcPts val="0"/>
              </a:spcAft>
              <a:buFont typeface="+mj-lt"/>
              <a:buAutoNum type="arabicPeriod"/>
            </a:pPr>
            <a:r>
              <a:rPr lang="en-US" dirty="0"/>
              <a:t>United Aircraft Corporation</a:t>
            </a:r>
          </a:p>
          <a:p>
            <a:pPr marL="457200" indent="-457200">
              <a:spcBef>
                <a:spcPts val="0"/>
              </a:spcBef>
              <a:spcAft>
                <a:spcPts val="0"/>
              </a:spcAft>
              <a:buFont typeface="+mj-lt"/>
              <a:buAutoNum type="arabicPeriod"/>
            </a:pPr>
            <a:r>
              <a:rPr lang="en-US" dirty="0"/>
              <a:t>Tactical Missiles Corporation</a:t>
            </a:r>
          </a:p>
          <a:p>
            <a:pPr marL="457200" indent="-457200">
              <a:spcBef>
                <a:spcPts val="0"/>
              </a:spcBef>
              <a:spcAft>
                <a:spcPts val="0"/>
              </a:spcAft>
              <a:buFont typeface="+mj-lt"/>
              <a:buAutoNum type="arabicPeriod"/>
            </a:pPr>
            <a:r>
              <a:rPr lang="en-US" dirty="0"/>
              <a:t>Russian Helicopters</a:t>
            </a:r>
          </a:p>
          <a:p>
            <a:pPr marL="457200" indent="-457200">
              <a:spcBef>
                <a:spcPts val="0"/>
              </a:spcBef>
              <a:spcAft>
                <a:spcPts val="0"/>
              </a:spcAft>
              <a:buFont typeface="+mj-lt"/>
              <a:buAutoNum type="arabicPeriod"/>
            </a:pPr>
            <a:r>
              <a:rPr lang="en-US" dirty="0" err="1"/>
              <a:t>Uralvagonzavod</a:t>
            </a:r>
            <a:r>
              <a:rPr lang="en-US" dirty="0"/>
              <a:t> (Battle Tanks)</a:t>
            </a:r>
          </a:p>
          <a:p>
            <a:pPr marL="457200" indent="-457200">
              <a:spcBef>
                <a:spcPts val="0"/>
              </a:spcBef>
              <a:spcAft>
                <a:spcPts val="0"/>
              </a:spcAft>
              <a:buFont typeface="+mj-lt"/>
              <a:buAutoNum type="arabicPeriod"/>
            </a:pPr>
            <a:r>
              <a:rPr lang="en-US" dirty="0"/>
              <a:t>United Shipbuilding Corporation</a:t>
            </a:r>
          </a:p>
          <a:p>
            <a:pPr marL="457200" indent="0">
              <a:buNone/>
            </a:pPr>
            <a:r>
              <a:rPr lang="en-US" sz="1800" dirty="0"/>
              <a:t>All these Russian Corporations are state-owned, but they do sell their products to other countries, with appropriate governmental approvals.</a:t>
            </a:r>
          </a:p>
        </p:txBody>
      </p:sp>
      <p:sp>
        <p:nvSpPr>
          <p:cNvPr id="7" name="Date Placeholder 6">
            <a:extLst>
              <a:ext uri="{FF2B5EF4-FFF2-40B4-BE49-F238E27FC236}">
                <a16:creationId xmlns:a16="http://schemas.microsoft.com/office/drawing/2014/main" id="{9F1AA744-33CC-0EAF-A127-97BA6E667715}"/>
              </a:ext>
            </a:extLst>
          </p:cNvPr>
          <p:cNvSpPr>
            <a:spLocks noGrp="1"/>
          </p:cNvSpPr>
          <p:nvPr>
            <p:ph type="dt" sz="half" idx="10"/>
          </p:nvPr>
        </p:nvSpPr>
        <p:spPr/>
        <p:txBody>
          <a:bodyPr/>
          <a:lstStyle/>
          <a:p>
            <a:r>
              <a:rPr lang="en-US"/>
              <a:t>Tuesday, February 2, 20XX</a:t>
            </a:r>
          </a:p>
        </p:txBody>
      </p:sp>
      <p:sp>
        <p:nvSpPr>
          <p:cNvPr id="8" name="Footer Placeholder 7">
            <a:extLst>
              <a:ext uri="{FF2B5EF4-FFF2-40B4-BE49-F238E27FC236}">
                <a16:creationId xmlns:a16="http://schemas.microsoft.com/office/drawing/2014/main" id="{5F69049C-50DD-079B-409A-047E534A9F2A}"/>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3AB5C8DF-2882-7C38-8F4A-A2D84421C440}"/>
              </a:ext>
            </a:extLst>
          </p:cNvPr>
          <p:cNvSpPr>
            <a:spLocks noGrp="1"/>
          </p:cNvSpPr>
          <p:nvPr>
            <p:ph type="sldNum" sz="quarter" idx="12"/>
          </p:nvPr>
        </p:nvSpPr>
        <p:spPr/>
        <p:txBody>
          <a:bodyPr/>
          <a:lstStyle/>
          <a:p>
            <a:fld id="{DBA1B0FB-D917-4C8C-928F-313BD683BF39}" type="slidenum">
              <a:rPr lang="en-US" smtClean="0"/>
              <a:t>15</a:t>
            </a:fld>
            <a:endParaRPr lang="en-US"/>
          </a:p>
        </p:txBody>
      </p:sp>
    </p:spTree>
    <p:extLst>
      <p:ext uri="{BB962C8B-B14F-4D97-AF65-F5344CB8AC3E}">
        <p14:creationId xmlns:p14="http://schemas.microsoft.com/office/powerpoint/2010/main" val="3724706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3EBD8-A97C-34F8-1C15-04CE97BA1EE0}"/>
              </a:ext>
            </a:extLst>
          </p:cNvPr>
          <p:cNvSpPr>
            <a:spLocks noGrp="1"/>
          </p:cNvSpPr>
          <p:nvPr>
            <p:ph type="title"/>
          </p:nvPr>
        </p:nvSpPr>
        <p:spPr/>
        <p:txBody>
          <a:bodyPr/>
          <a:lstStyle/>
          <a:p>
            <a:pPr algn="ctr"/>
            <a:r>
              <a:rPr lang="en-US" sz="3600" dirty="0"/>
              <a:t>What is the Difference Between USA Defense Industries and Their Russian Counterpart Industries?</a:t>
            </a:r>
          </a:p>
        </p:txBody>
      </p:sp>
      <p:sp>
        <p:nvSpPr>
          <p:cNvPr id="3" name="Content Placeholder 2">
            <a:extLst>
              <a:ext uri="{FF2B5EF4-FFF2-40B4-BE49-F238E27FC236}">
                <a16:creationId xmlns:a16="http://schemas.microsoft.com/office/drawing/2014/main" id="{45F832AA-E242-CF1B-6B3B-2142AE283C68}"/>
              </a:ext>
            </a:extLst>
          </p:cNvPr>
          <p:cNvSpPr>
            <a:spLocks noGrp="1"/>
          </p:cNvSpPr>
          <p:nvPr>
            <p:ph idx="1"/>
          </p:nvPr>
        </p:nvSpPr>
        <p:spPr/>
        <p:txBody>
          <a:bodyPr/>
          <a:lstStyle/>
          <a:p>
            <a:r>
              <a:rPr lang="en-US" sz="2800" dirty="0"/>
              <a:t>The Department of Defense (DoD) Develops Product Specifications and Then, They Send Those Specifications Out for Bidding. The Company With the Lowest Bid Gets the Contract.</a:t>
            </a:r>
          </a:p>
          <a:p>
            <a:r>
              <a:rPr lang="en-US" sz="2800" spc="-50" dirty="0"/>
              <a:t>Companies are Free to Develop Products They Think Might be Useful to the DoD, but the DoD reserves the Right to Accept or Reject These Products.</a:t>
            </a:r>
          </a:p>
          <a:p>
            <a:r>
              <a:rPr lang="en-US" sz="2800" spc="-50" dirty="0"/>
              <a:t>Russian State Industries are Operated as Non-Profit Corporations. They are NOT Taxed! They are Incentivized to Develop Products.</a:t>
            </a:r>
          </a:p>
        </p:txBody>
      </p:sp>
      <p:sp>
        <p:nvSpPr>
          <p:cNvPr id="4" name="Date Placeholder 3">
            <a:extLst>
              <a:ext uri="{FF2B5EF4-FFF2-40B4-BE49-F238E27FC236}">
                <a16:creationId xmlns:a16="http://schemas.microsoft.com/office/drawing/2014/main" id="{9096DD28-AD91-C0D7-70AE-C0FD017940AE}"/>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5E029367-83AE-DCDA-89D5-ED09CBE75A5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6776F05-A292-8E18-4B27-387139A6F1A6}"/>
              </a:ext>
            </a:extLst>
          </p:cNvPr>
          <p:cNvSpPr>
            <a:spLocks noGrp="1"/>
          </p:cNvSpPr>
          <p:nvPr>
            <p:ph type="sldNum" sz="quarter" idx="12"/>
          </p:nvPr>
        </p:nvSpPr>
        <p:spPr/>
        <p:txBody>
          <a:bodyPr/>
          <a:lstStyle/>
          <a:p>
            <a:fld id="{DBA1B0FB-D917-4C8C-928F-313BD683BF39}" type="slidenum">
              <a:rPr lang="en-US" smtClean="0"/>
              <a:t>16</a:t>
            </a:fld>
            <a:endParaRPr lang="en-US"/>
          </a:p>
        </p:txBody>
      </p:sp>
    </p:spTree>
    <p:extLst>
      <p:ext uri="{BB962C8B-B14F-4D97-AF65-F5344CB8AC3E}">
        <p14:creationId xmlns:p14="http://schemas.microsoft.com/office/powerpoint/2010/main" val="175179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E76424EA-2FE7-47E5-99E5-7EDD3063F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room with a fireplace and chairs&#10;&#10;Description automatically generated with low confidence">
            <a:extLst>
              <a:ext uri="{FF2B5EF4-FFF2-40B4-BE49-F238E27FC236}">
                <a16:creationId xmlns:a16="http://schemas.microsoft.com/office/drawing/2014/main" id="{F1897FD5-335F-A49D-0EA2-C6291104EAE9}"/>
              </a:ext>
            </a:extLst>
          </p:cNvPr>
          <p:cNvPicPr>
            <a:picLocks noGrp="1" noChangeAspect="1"/>
          </p:cNvPicPr>
          <p:nvPr>
            <p:ph type="pic" sz="quarter" idx="13"/>
          </p:nvPr>
        </p:nvPicPr>
        <p:blipFill rotWithShape="1">
          <a:blip r:embed="rId2"/>
          <a:srcRect t="568" b="15163"/>
          <a:stretch/>
        </p:blipFill>
        <p:spPr>
          <a:xfrm>
            <a:off x="20" y="10"/>
            <a:ext cx="12191981" cy="6857990"/>
          </a:xfrm>
          <a:custGeom>
            <a:avLst/>
            <a:gdLst/>
            <a:ahLst/>
            <a:cxnLst/>
            <a:rect l="l" t="t" r="r" b="b"/>
            <a:pathLst>
              <a:path w="7448551" h="6858000">
                <a:moveTo>
                  <a:pt x="0" y="0"/>
                </a:moveTo>
                <a:lnTo>
                  <a:pt x="7448551" y="0"/>
                </a:lnTo>
                <a:lnTo>
                  <a:pt x="7448551" y="6858000"/>
                </a:lnTo>
                <a:lnTo>
                  <a:pt x="0" y="6858000"/>
                </a:lnTo>
                <a:close/>
              </a:path>
            </a:pathLst>
          </a:custGeom>
        </p:spPr>
      </p:pic>
      <p:sp useBgFill="1">
        <p:nvSpPr>
          <p:cNvPr id="28" name="Rectangle 27">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4345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52E48CE-C8D0-A050-4194-B7543C797CBE}"/>
              </a:ext>
            </a:extLst>
          </p:cNvPr>
          <p:cNvSpPr>
            <a:spLocks noGrp="1"/>
          </p:cNvSpPr>
          <p:nvPr>
            <p:ph type="ctrTitle"/>
          </p:nvPr>
        </p:nvSpPr>
        <p:spPr>
          <a:xfrm>
            <a:off x="550864" y="2102824"/>
            <a:ext cx="3565524" cy="1701433"/>
          </a:xfrm>
        </p:spPr>
        <p:txBody>
          <a:bodyPr vert="horz" wrap="square" lIns="0" tIns="0" rIns="0" bIns="0" rtlCol="0" anchor="ctr" anchorCtr="0">
            <a:normAutofit/>
          </a:bodyPr>
          <a:lstStyle/>
          <a:p>
            <a:pPr algn="ctr">
              <a:lnSpc>
                <a:spcPct val="100000"/>
              </a:lnSpc>
            </a:pPr>
            <a:r>
              <a:rPr lang="en-US" sz="4800" kern="1200" dirty="0">
                <a:solidFill>
                  <a:schemeClr val="tx1"/>
                </a:solidFill>
                <a:latin typeface="+mj-lt"/>
                <a:ea typeface="+mj-ea"/>
                <a:cs typeface="+mj-cs"/>
              </a:rPr>
              <a:t>Inflation in History</a:t>
            </a:r>
          </a:p>
        </p:txBody>
      </p:sp>
      <p:sp>
        <p:nvSpPr>
          <p:cNvPr id="7" name="Subtitle 6">
            <a:extLst>
              <a:ext uri="{FF2B5EF4-FFF2-40B4-BE49-F238E27FC236}">
                <a16:creationId xmlns:a16="http://schemas.microsoft.com/office/drawing/2014/main" id="{4320EA21-B46C-0AB1-7DC5-367627B7366F}"/>
              </a:ext>
            </a:extLst>
          </p:cNvPr>
          <p:cNvSpPr>
            <a:spLocks noGrp="1"/>
          </p:cNvSpPr>
          <p:nvPr>
            <p:ph type="subTitle" idx="1"/>
          </p:nvPr>
        </p:nvSpPr>
        <p:spPr>
          <a:xfrm>
            <a:off x="550863" y="4260517"/>
            <a:ext cx="3666030" cy="1731656"/>
          </a:xfrm>
        </p:spPr>
        <p:txBody>
          <a:bodyPr vert="horz" wrap="square" lIns="0" tIns="0" rIns="0" bIns="0" rtlCol="0" anchor="ctr">
            <a:normAutofit/>
          </a:bodyPr>
          <a:lstStyle/>
          <a:p>
            <a:pPr marL="0" indent="0" algn="ctr">
              <a:lnSpc>
                <a:spcPct val="100000"/>
              </a:lnSpc>
            </a:pPr>
            <a:r>
              <a:rPr lang="en-US" kern="1200" dirty="0">
                <a:latin typeface="+mn-lt"/>
                <a:ea typeface="+mn-ea"/>
                <a:cs typeface="+mn-cs"/>
              </a:rPr>
              <a:t>What can we learn from history that will teach us how to deal with the future?</a:t>
            </a:r>
          </a:p>
        </p:txBody>
      </p:sp>
      <p:grpSp>
        <p:nvGrpSpPr>
          <p:cNvPr id="30" name="Group 29">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31" name="Freeform: Shape 30">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4" name="Rectangle 33">
            <a:extLst>
              <a:ext uri="{FF2B5EF4-FFF2-40B4-BE49-F238E27FC236}">
                <a16:creationId xmlns:a16="http://schemas.microsoft.com/office/drawing/2014/main" id="{34520CD9-5C02-4804-B8B5-9D167FDA9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id="{11A3EEBC-04C7-FC78-5F4E-E930A62D958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a:solidFill>
                  <a:schemeClr val="tx1"/>
                </a:solidFill>
              </a:rPr>
              <a:pPr>
                <a:spcAft>
                  <a:spcPts val="600"/>
                </a:spcAft>
              </a:pPr>
              <a:t>17</a:t>
            </a:fld>
            <a:endParaRPr lang="en-US">
              <a:solidFill>
                <a:schemeClr val="tx1"/>
              </a:solidFill>
            </a:endParaRPr>
          </a:p>
        </p:txBody>
      </p:sp>
      <p:sp>
        <p:nvSpPr>
          <p:cNvPr id="2" name="TextBox 1">
            <a:extLst>
              <a:ext uri="{FF2B5EF4-FFF2-40B4-BE49-F238E27FC236}">
                <a16:creationId xmlns:a16="http://schemas.microsoft.com/office/drawing/2014/main" id="{A387E674-C867-296E-5438-7D7DD385EADC}"/>
              </a:ext>
            </a:extLst>
          </p:cNvPr>
          <p:cNvSpPr txBox="1"/>
          <p:nvPr/>
        </p:nvSpPr>
        <p:spPr>
          <a:xfrm>
            <a:off x="324087" y="692458"/>
            <a:ext cx="4157132" cy="954107"/>
          </a:xfrm>
          <a:prstGeom prst="rect">
            <a:avLst/>
          </a:prstGeom>
          <a:noFill/>
        </p:spPr>
        <p:txBody>
          <a:bodyPr wrap="square" rtlCol="0">
            <a:spAutoFit/>
          </a:bodyPr>
          <a:lstStyle/>
          <a:p>
            <a:pPr algn="ctr"/>
            <a:r>
              <a:rPr lang="en-US" sz="2000" dirty="0"/>
              <a:t>“History teaches us that man learns nothing from history.” </a:t>
            </a:r>
          </a:p>
          <a:p>
            <a:pPr algn="r"/>
            <a:r>
              <a:rPr lang="en-US" sz="1600" dirty="0"/>
              <a:t>Georg Wilhelm Friedrich Hegel</a:t>
            </a:r>
            <a:endParaRPr lang="en-US" sz="1400" dirty="0"/>
          </a:p>
        </p:txBody>
      </p:sp>
    </p:spTree>
    <p:extLst>
      <p:ext uri="{BB962C8B-B14F-4D97-AF65-F5344CB8AC3E}">
        <p14:creationId xmlns:p14="http://schemas.microsoft.com/office/powerpoint/2010/main" val="1369221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Biblical History</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550862" y="1393795"/>
            <a:ext cx="11090275" cy="4841074"/>
          </a:xfrm>
        </p:spPr>
        <p:txBody>
          <a:bodyPr/>
          <a:lstStyle/>
          <a:p>
            <a:r>
              <a:rPr lang="en-US" sz="2800" spc="-50" dirty="0"/>
              <a:t>And there was no bread in all the land; for the famine was very sore, so that the land of Egypt and all the land of Canaan fainted by reason of the famine. </a:t>
            </a:r>
          </a:p>
          <a:p>
            <a:r>
              <a:rPr lang="en-US" sz="2800" dirty="0"/>
              <a:t>And </a:t>
            </a:r>
            <a:r>
              <a:rPr lang="en-US" sz="2800" u="sng" dirty="0"/>
              <a:t>Joseph gathered up all the money</a:t>
            </a:r>
            <a:r>
              <a:rPr lang="en-US" sz="2800" dirty="0"/>
              <a:t> that was found in the land of Egypt, and in the land of Canaan, for the corn (grain) which they bought: and Joseph brought the money into Pharaoh's house. </a:t>
            </a:r>
          </a:p>
          <a:p>
            <a:r>
              <a:rPr lang="en-US" sz="2800" dirty="0"/>
              <a:t>And when money failed in the land of Egypt, and in the land of Canaan, all the Egyptians came unto Joseph, and said, Give us bread: for why should we die in thy presence? </a:t>
            </a:r>
            <a:r>
              <a:rPr lang="en-US" sz="2800" u="sng" dirty="0"/>
              <a:t>for the money </a:t>
            </a:r>
            <a:r>
              <a:rPr lang="en-US" sz="2800" u="sng" dirty="0" err="1"/>
              <a:t>faileth</a:t>
            </a:r>
            <a:r>
              <a:rPr lang="en-US" sz="2800" dirty="0"/>
              <a:t>. (Genesis 47:13-15)</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18</a:t>
            </a:fld>
            <a:endParaRPr lang="en-US"/>
          </a:p>
        </p:txBody>
      </p:sp>
    </p:spTree>
    <p:extLst>
      <p:ext uri="{BB962C8B-B14F-4D97-AF65-F5344CB8AC3E}">
        <p14:creationId xmlns:p14="http://schemas.microsoft.com/office/powerpoint/2010/main" val="194474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Biblical History</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550862" y="1393795"/>
            <a:ext cx="11090275" cy="4841074"/>
          </a:xfrm>
        </p:spPr>
        <p:txBody>
          <a:bodyPr/>
          <a:lstStyle/>
          <a:p>
            <a:r>
              <a:rPr lang="en-US" sz="2800" dirty="0"/>
              <a:t>Joseph solved the currency problem in Egypt by buying the people’s goods in exchange for their currency.</a:t>
            </a:r>
          </a:p>
          <a:p>
            <a:r>
              <a:rPr lang="en-US" sz="2800" dirty="0"/>
              <a:t>Because of the famine situation, Egypt’s Gross Domestic Product (GDP) continued to drop, therefore, the people did not generate a profit with their labors. Therefore, they did not earn any new currency.</a:t>
            </a:r>
          </a:p>
          <a:p>
            <a:r>
              <a:rPr lang="en-US" sz="2800" dirty="0"/>
              <a:t>Joseph’s long-term goal was to enslave all the people (especially the Israelites) to Pharoah creating political conditions which would cause the Israelites to return to Canaan.</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19</a:t>
            </a:fld>
            <a:endParaRPr lang="en-US"/>
          </a:p>
        </p:txBody>
      </p:sp>
    </p:spTree>
    <p:extLst>
      <p:ext uri="{BB962C8B-B14F-4D97-AF65-F5344CB8AC3E}">
        <p14:creationId xmlns:p14="http://schemas.microsoft.com/office/powerpoint/2010/main" val="1704233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6F87-5A5D-91AA-FF55-E9D208D624C2}"/>
              </a:ext>
            </a:extLst>
          </p:cNvPr>
          <p:cNvSpPr>
            <a:spLocks noGrp="1"/>
          </p:cNvSpPr>
          <p:nvPr>
            <p:ph type="title"/>
          </p:nvPr>
        </p:nvSpPr>
        <p:spPr/>
        <p:txBody>
          <a:bodyPr/>
          <a:lstStyle/>
          <a:p>
            <a:r>
              <a:rPr lang="en-US" dirty="0"/>
              <a:t>The Four Horsemen of the Apocalypse</a:t>
            </a:r>
          </a:p>
        </p:txBody>
      </p:sp>
      <p:sp>
        <p:nvSpPr>
          <p:cNvPr id="3" name="Content Placeholder 2">
            <a:extLst>
              <a:ext uri="{FF2B5EF4-FFF2-40B4-BE49-F238E27FC236}">
                <a16:creationId xmlns:a16="http://schemas.microsoft.com/office/drawing/2014/main" id="{BFB37AB2-BC26-8024-5AF3-3F422C8528D3}"/>
              </a:ext>
            </a:extLst>
          </p:cNvPr>
          <p:cNvSpPr>
            <a:spLocks noGrp="1"/>
          </p:cNvSpPr>
          <p:nvPr>
            <p:ph sz="half" idx="1"/>
          </p:nvPr>
        </p:nvSpPr>
        <p:spPr>
          <a:xfrm>
            <a:off x="550862" y="1633491"/>
            <a:ext cx="11090274" cy="4459334"/>
          </a:xfrm>
        </p:spPr>
        <p:txBody>
          <a:bodyPr/>
          <a:lstStyle/>
          <a:p>
            <a:pPr marL="457200" indent="-457200">
              <a:buFont typeface="+mj-lt"/>
              <a:buAutoNum type="arabicPeriod"/>
            </a:pPr>
            <a:r>
              <a:rPr lang="en-US" sz="4400" dirty="0"/>
              <a:t>The White Horse – </a:t>
            </a:r>
          </a:p>
          <a:p>
            <a:pPr marL="914400" lvl="1" indent="-457200">
              <a:buFont typeface="+mj-lt"/>
              <a:buAutoNum type="arabicPeriod"/>
            </a:pPr>
            <a:r>
              <a:rPr lang="en-US" sz="3600" dirty="0"/>
              <a:t>The “Bow” – </a:t>
            </a:r>
            <a:r>
              <a:rPr lang="en-US" sz="3600" i="1" dirty="0" err="1"/>
              <a:t>toxon</a:t>
            </a:r>
            <a:r>
              <a:rPr lang="en-US" sz="3600" dirty="0"/>
              <a:t> – Deliberate Poisoning of the World using Cobra and Krait venom.</a:t>
            </a:r>
          </a:p>
          <a:p>
            <a:pPr marL="914400" lvl="1" indent="-457200">
              <a:buFont typeface="+mj-lt"/>
              <a:buAutoNum type="arabicPeriod"/>
            </a:pPr>
            <a:r>
              <a:rPr lang="en-US" sz="3600" dirty="0"/>
              <a:t>The “Crown” – </a:t>
            </a:r>
            <a:r>
              <a:rPr lang="en-US" sz="3600" i="1" dirty="0" err="1"/>
              <a:t>stephanos</a:t>
            </a:r>
            <a:r>
              <a:rPr lang="en-US" sz="3600" dirty="0"/>
              <a:t> – False measures by quasi-government authorities promising to curb the damage from this poisoning.</a:t>
            </a:r>
          </a:p>
        </p:txBody>
      </p:sp>
      <p:sp>
        <p:nvSpPr>
          <p:cNvPr id="5" name="Date Placeholder 4">
            <a:extLst>
              <a:ext uri="{FF2B5EF4-FFF2-40B4-BE49-F238E27FC236}">
                <a16:creationId xmlns:a16="http://schemas.microsoft.com/office/drawing/2014/main" id="{9177FDC7-929C-4DC4-9A5A-3E21608E09A3}"/>
              </a:ext>
            </a:extLst>
          </p:cNvPr>
          <p:cNvSpPr>
            <a:spLocks noGrp="1"/>
          </p:cNvSpPr>
          <p:nvPr>
            <p:ph type="dt" sz="half" idx="10"/>
          </p:nvPr>
        </p:nvSpPr>
        <p:spPr>
          <a:xfrm>
            <a:off x="550863" y="6516090"/>
            <a:ext cx="2628900" cy="153888"/>
          </a:xfrm>
        </p:spPr>
        <p:txBody>
          <a:bodyPr/>
          <a:lstStyle/>
          <a:p>
            <a:r>
              <a:rPr lang="en-US" dirty="0"/>
              <a:t>Monday, April 13, 2022 </a:t>
            </a:r>
          </a:p>
        </p:txBody>
      </p:sp>
      <p:sp>
        <p:nvSpPr>
          <p:cNvPr id="6" name="Footer Placeholder 5">
            <a:extLst>
              <a:ext uri="{FF2B5EF4-FFF2-40B4-BE49-F238E27FC236}">
                <a16:creationId xmlns:a16="http://schemas.microsoft.com/office/drawing/2014/main" id="{1429BB38-0D5A-420A-4FEB-4CD2ED7A03C4}"/>
              </a:ext>
            </a:extLst>
          </p:cNvPr>
          <p:cNvSpPr>
            <a:spLocks noGrp="1"/>
          </p:cNvSpPr>
          <p:nvPr>
            <p:ph type="ftr" sz="quarter" idx="11"/>
          </p:nvPr>
        </p:nvSpPr>
        <p:spPr/>
        <p:txBody>
          <a:bodyPr/>
          <a:lstStyle/>
          <a:p>
            <a:r>
              <a:rPr lang="en-US" dirty="0"/>
              <a:t>The Four Horsemen of the Apocalypse </a:t>
            </a:r>
          </a:p>
        </p:txBody>
      </p:sp>
      <p:sp>
        <p:nvSpPr>
          <p:cNvPr id="7" name="Slide Number Placeholder 6">
            <a:extLst>
              <a:ext uri="{FF2B5EF4-FFF2-40B4-BE49-F238E27FC236}">
                <a16:creationId xmlns:a16="http://schemas.microsoft.com/office/drawing/2014/main" id="{13BD73E3-8B53-1904-63FF-96B174EA975D}"/>
              </a:ext>
            </a:extLst>
          </p:cNvPr>
          <p:cNvSpPr>
            <a:spLocks noGrp="1"/>
          </p:cNvSpPr>
          <p:nvPr>
            <p:ph type="sldNum" sz="quarter" idx="12"/>
          </p:nvPr>
        </p:nvSpPr>
        <p:spPr/>
        <p:txBody>
          <a:bodyPr/>
          <a:lstStyle/>
          <a:p>
            <a:fld id="{DBA1B0FB-D917-4C8C-928F-313BD683BF39}" type="slidenum">
              <a:rPr lang="en-US" smtClean="0"/>
              <a:t>2</a:t>
            </a:fld>
            <a:endParaRPr lang="en-US"/>
          </a:p>
        </p:txBody>
      </p:sp>
    </p:spTree>
    <p:extLst>
      <p:ext uri="{BB962C8B-B14F-4D97-AF65-F5344CB8AC3E}">
        <p14:creationId xmlns:p14="http://schemas.microsoft.com/office/powerpoint/2010/main" val="51913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Leviticus 25 and Deuteronomy 15 outline two economic measures that will curb monetary inflation:</a:t>
            </a:r>
          </a:p>
          <a:p>
            <a:pPr marL="971550" lvl="1" indent="-514350">
              <a:buFont typeface="+mj-lt"/>
              <a:buAutoNum type="arabicPeriod"/>
            </a:pPr>
            <a:r>
              <a:rPr lang="en-US" sz="2800" dirty="0"/>
              <a:t>The Sabbath Year (verses 1 - 7) </a:t>
            </a:r>
          </a:p>
          <a:p>
            <a:pPr lvl="2"/>
            <a:r>
              <a:rPr lang="en-US" sz="2800" dirty="0"/>
              <a:t>Cultivate your fields for six years and rest the land in the seventh.</a:t>
            </a:r>
          </a:p>
          <a:p>
            <a:pPr lvl="2"/>
            <a:r>
              <a:rPr lang="en-US" sz="2800" dirty="0"/>
              <a:t>Gather fruit off the vines for six years and in the seventh year, leave the fruit on the vine.</a:t>
            </a:r>
          </a:p>
          <a:p>
            <a:pPr lvl="2"/>
            <a:r>
              <a:rPr lang="en-US" sz="2800" dirty="0"/>
              <a:t>All debts shall be cancelled every seven years (Deuteronomy 15:1-23)</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20</a:t>
            </a:fld>
            <a:endParaRPr lang="en-US"/>
          </a:p>
        </p:txBody>
      </p:sp>
    </p:spTree>
    <p:extLst>
      <p:ext uri="{BB962C8B-B14F-4D97-AF65-F5344CB8AC3E}">
        <p14:creationId xmlns:p14="http://schemas.microsoft.com/office/powerpoint/2010/main" val="2933427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Leviticus 25 and Deuteronomy 15 outline two economic measures that will curb monetary inflation:</a:t>
            </a:r>
          </a:p>
          <a:p>
            <a:pPr marL="971550" lvl="1" indent="-514350">
              <a:buFont typeface="+mj-lt"/>
              <a:buAutoNum type="arabicPeriod" startAt="2"/>
            </a:pPr>
            <a:r>
              <a:rPr lang="en-US" sz="2800" dirty="0"/>
              <a:t>The Jubilee Year (verses 8 - 34) </a:t>
            </a:r>
          </a:p>
          <a:p>
            <a:pPr lvl="2"/>
            <a:r>
              <a:rPr lang="en-US" sz="2800" dirty="0"/>
              <a:t>On Yom Kipper of the 50</a:t>
            </a:r>
            <a:r>
              <a:rPr lang="en-US" sz="2800" baseline="30000" dirty="0"/>
              <a:t>th</a:t>
            </a:r>
            <a:r>
              <a:rPr lang="en-US" sz="2800" dirty="0"/>
              <a:t> year, all lands are redeemed back to their original families. </a:t>
            </a:r>
          </a:p>
          <a:p>
            <a:pPr lvl="2"/>
            <a:r>
              <a:rPr lang="en-US" sz="2800" dirty="0"/>
              <a:t>The fields are NOT to be sown but you can eat from the “volunteer” plants that do grow in the field.</a:t>
            </a:r>
          </a:p>
          <a:p>
            <a:pPr lvl="2"/>
            <a:endParaRPr lang="en-US" sz="2800" dirty="0"/>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21</a:t>
            </a:fld>
            <a:endParaRPr lang="en-US"/>
          </a:p>
        </p:txBody>
      </p:sp>
    </p:spTree>
    <p:extLst>
      <p:ext uri="{BB962C8B-B14F-4D97-AF65-F5344CB8AC3E}">
        <p14:creationId xmlns:p14="http://schemas.microsoft.com/office/powerpoint/2010/main" val="167065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Applying the Biblical Solution to an Economy will correct the following problems:</a:t>
            </a:r>
          </a:p>
          <a:p>
            <a:pPr lvl="1"/>
            <a:r>
              <a:rPr lang="en-US" sz="3200" dirty="0"/>
              <a:t>Curb the Growth of Money (Inflation) in an Economy.</a:t>
            </a:r>
          </a:p>
          <a:p>
            <a:pPr lvl="1"/>
            <a:r>
              <a:rPr lang="en-US" sz="3200" dirty="0"/>
              <a:t>Ensure that the land does not end up in the hands of a few oligarchs, who then use that influence to control the mechanisms of government.</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22</a:t>
            </a:fld>
            <a:endParaRPr lang="en-US"/>
          </a:p>
        </p:txBody>
      </p:sp>
    </p:spTree>
    <p:extLst>
      <p:ext uri="{BB962C8B-B14F-4D97-AF65-F5344CB8AC3E}">
        <p14:creationId xmlns:p14="http://schemas.microsoft.com/office/powerpoint/2010/main" val="380738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The Bible Also Places Controls on Kings:</a:t>
            </a:r>
          </a:p>
          <a:p>
            <a:pPr lvl="1"/>
            <a:r>
              <a:rPr lang="en-US" sz="2400" dirty="0"/>
              <a:t>When thou art come unto the land which YHWH thy Elohim giveth thee, and shalt possess it, and shalt dwell therein, and shalt say, I will set a king over me, like as all the nations that are about me; </a:t>
            </a:r>
          </a:p>
          <a:p>
            <a:pPr lvl="1"/>
            <a:r>
              <a:rPr lang="en-US" sz="2400" dirty="0"/>
              <a:t>Thou shalt in any wise set him king over thee, whom </a:t>
            </a:r>
            <a:r>
              <a:rPr lang="en-US" sz="2400" u="sng" dirty="0"/>
              <a:t>YHWH thy Elohim shall choose</a:t>
            </a:r>
            <a:r>
              <a:rPr lang="en-US" sz="2400" dirty="0"/>
              <a:t>: one from among thy brethren shalt thou set king over thee: thou mayest not set a stranger over thee, which is not thy brother.  (Deuteronomy 17:14-15)</a:t>
            </a:r>
          </a:p>
          <a:p>
            <a:r>
              <a:rPr lang="en-US" sz="2400" dirty="0"/>
              <a:t>This is where our Founding Fathers got the idea for this constitutional requirement:</a:t>
            </a:r>
          </a:p>
          <a:p>
            <a:pPr lvl="1"/>
            <a:r>
              <a:rPr lang="en-US" sz="1800" dirty="0"/>
              <a:t>No Person except a natural born Citizen, or a Citizen of the United States, at the time of the Adoption of this Constitution, shall be eligible to the Office of President… (Article V, §1, Clause 5)</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23</a:t>
            </a:fld>
            <a:endParaRPr lang="en-US"/>
          </a:p>
        </p:txBody>
      </p:sp>
    </p:spTree>
    <p:extLst>
      <p:ext uri="{BB962C8B-B14F-4D97-AF65-F5344CB8AC3E}">
        <p14:creationId xmlns:p14="http://schemas.microsoft.com/office/powerpoint/2010/main" val="3582887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The Bible Also Places Controls on Kings:</a:t>
            </a:r>
          </a:p>
          <a:p>
            <a:pPr lvl="1"/>
            <a:r>
              <a:rPr lang="en-US" sz="2400" dirty="0"/>
              <a:t>But he shall not multiply horses to himself, nor cause the people to return to Egypt, to the end that he should multiply horses: forasmuch as YHWH hath said unto you, Ye shall henceforth return no more that way. </a:t>
            </a:r>
          </a:p>
          <a:p>
            <a:pPr lvl="1"/>
            <a:r>
              <a:rPr lang="en-US" sz="2400" dirty="0"/>
              <a:t>Neither shall he multiply wives to himself, that his heart turn not away: neither shall he greatly multiply to himself silver and gold. (Deuteronomy 17:16-17)</a:t>
            </a:r>
          </a:p>
          <a:p>
            <a:r>
              <a:rPr lang="en-US" sz="2400" dirty="0"/>
              <a:t>These verses limit the wealth of an Israelite king, but also what foreign trade a king can engage in to enhance his wealth. </a:t>
            </a:r>
          </a:p>
          <a:p>
            <a:pPr lvl="1"/>
            <a:r>
              <a:rPr lang="en-US" sz="2400" dirty="0"/>
              <a:t>How many of these conditions did the Kings of Israel violate?</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24</a:t>
            </a:fld>
            <a:endParaRPr lang="en-US"/>
          </a:p>
        </p:txBody>
      </p:sp>
    </p:spTree>
    <p:extLst>
      <p:ext uri="{BB962C8B-B14F-4D97-AF65-F5344CB8AC3E}">
        <p14:creationId xmlns:p14="http://schemas.microsoft.com/office/powerpoint/2010/main" val="1027154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The Bible Also Places Controls on Kings:</a:t>
            </a:r>
          </a:p>
          <a:p>
            <a:pPr lvl="1"/>
            <a:r>
              <a:rPr lang="en-US" sz="2400" dirty="0"/>
              <a:t>And it shall be, when he </a:t>
            </a:r>
            <a:r>
              <a:rPr lang="en-US" sz="2400" dirty="0" err="1"/>
              <a:t>sitteth</a:t>
            </a:r>
            <a:r>
              <a:rPr lang="en-US" sz="2400" dirty="0"/>
              <a:t> upon the throne of his kingdom, that he shall write him a copy of this law in a book out of that which is before the priests the Levites: </a:t>
            </a:r>
          </a:p>
          <a:p>
            <a:pPr lvl="1"/>
            <a:r>
              <a:rPr lang="en-US" sz="2400" dirty="0"/>
              <a:t>And it shall be with him, and he shall read therein all the days of his life: that he may learn to fear YHWH his Elohim, to keep all the words of this law and these statutes, to do them: (Deuteronomy 17:18-19)</a:t>
            </a:r>
          </a:p>
          <a:p>
            <a:r>
              <a:rPr lang="en-US" sz="2400" dirty="0"/>
              <a:t>When children who are in the kingly line reach an age where they can learn to read and write, they would start writing out their copy of the Torah. Their work would be supervised by designated scribes and Torah teachers.</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25</a:t>
            </a:fld>
            <a:endParaRPr lang="en-US"/>
          </a:p>
        </p:txBody>
      </p:sp>
    </p:spTree>
    <p:extLst>
      <p:ext uri="{BB962C8B-B14F-4D97-AF65-F5344CB8AC3E}">
        <p14:creationId xmlns:p14="http://schemas.microsoft.com/office/powerpoint/2010/main" val="3735954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F806-0CDC-C1D8-8839-71F3949ED40E}"/>
              </a:ext>
            </a:extLst>
          </p:cNvPr>
          <p:cNvSpPr>
            <a:spLocks noGrp="1"/>
          </p:cNvSpPr>
          <p:nvPr>
            <p:ph type="title"/>
          </p:nvPr>
        </p:nvSpPr>
        <p:spPr/>
        <p:txBody>
          <a:bodyPr/>
          <a:lstStyle/>
          <a:p>
            <a:r>
              <a:rPr lang="en-US" sz="4800" dirty="0"/>
              <a:t>The Biblical Solution</a:t>
            </a:r>
          </a:p>
        </p:txBody>
      </p:sp>
      <p:sp>
        <p:nvSpPr>
          <p:cNvPr id="3" name="Content Placeholder 2">
            <a:extLst>
              <a:ext uri="{FF2B5EF4-FFF2-40B4-BE49-F238E27FC236}">
                <a16:creationId xmlns:a16="http://schemas.microsoft.com/office/drawing/2014/main" id="{738E3869-AA44-E38B-245A-D151A6332281}"/>
              </a:ext>
            </a:extLst>
          </p:cNvPr>
          <p:cNvSpPr>
            <a:spLocks noGrp="1"/>
          </p:cNvSpPr>
          <p:nvPr>
            <p:ph idx="1"/>
          </p:nvPr>
        </p:nvSpPr>
        <p:spPr>
          <a:xfrm>
            <a:off x="363984" y="1393795"/>
            <a:ext cx="11277153" cy="4841074"/>
          </a:xfrm>
        </p:spPr>
        <p:txBody>
          <a:bodyPr/>
          <a:lstStyle/>
          <a:p>
            <a:r>
              <a:rPr lang="en-US" sz="3200" dirty="0"/>
              <a:t>The Bible Also Places Controls on Kings:</a:t>
            </a:r>
          </a:p>
          <a:p>
            <a:pPr lvl="1"/>
            <a:r>
              <a:rPr lang="en-US" sz="2400" dirty="0"/>
              <a:t>That his heart be not lifted up above his brethren, and that he turn not aside from the commandment, to the right hand, or to the left: to the end that he may prolong his days in his kingdom, he, and his children, in the midst of Israel. (Deuteronomy 17:20)</a:t>
            </a:r>
          </a:p>
          <a:p>
            <a:r>
              <a:rPr lang="en-US" sz="2400" dirty="0"/>
              <a:t>Notice, the Torah does not make provision for a female ruler, however, we know that Bathsheba, Solomon’s mother did sit at Solomon’s side as queen. (I Kings 2:19) Also, King Asa’s mother ruled as queen until Asa found out that she had made an idol in a grove. Asa personally dispatched the idol, burning it in the brook Kidron. (II Chronicles 15:16)</a:t>
            </a:r>
          </a:p>
          <a:p>
            <a:r>
              <a:rPr lang="en-US" sz="2400" dirty="0"/>
              <a:t>The king must always rule as the Torah specifies. If he does, he will rule for a long time.</a:t>
            </a:r>
          </a:p>
        </p:txBody>
      </p:sp>
      <p:sp>
        <p:nvSpPr>
          <p:cNvPr id="7" name="Slide Number Placeholder 6">
            <a:extLst>
              <a:ext uri="{FF2B5EF4-FFF2-40B4-BE49-F238E27FC236}">
                <a16:creationId xmlns:a16="http://schemas.microsoft.com/office/drawing/2014/main" id="{1BEE432C-1941-092E-531E-62DB2BC4DB27}"/>
              </a:ext>
            </a:extLst>
          </p:cNvPr>
          <p:cNvSpPr>
            <a:spLocks noGrp="1"/>
          </p:cNvSpPr>
          <p:nvPr>
            <p:ph type="sldNum" sz="quarter" idx="12"/>
          </p:nvPr>
        </p:nvSpPr>
        <p:spPr/>
        <p:txBody>
          <a:bodyPr/>
          <a:lstStyle/>
          <a:p>
            <a:fld id="{DBA1B0FB-D917-4C8C-928F-313BD683BF39}" type="slidenum">
              <a:rPr lang="en-US" smtClean="0"/>
              <a:t>26</a:t>
            </a:fld>
            <a:endParaRPr lang="en-US"/>
          </a:p>
        </p:txBody>
      </p:sp>
    </p:spTree>
    <p:extLst>
      <p:ext uri="{BB962C8B-B14F-4D97-AF65-F5344CB8AC3E}">
        <p14:creationId xmlns:p14="http://schemas.microsoft.com/office/powerpoint/2010/main" val="3196767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CB520B-259D-BCAE-8B22-F5152484DA6B}"/>
              </a:ext>
            </a:extLst>
          </p:cNvPr>
          <p:cNvSpPr>
            <a:spLocks noGrp="1"/>
          </p:cNvSpPr>
          <p:nvPr>
            <p:ph type="dt" sz="half" idx="10"/>
          </p:nvPr>
        </p:nvSpPr>
        <p:spPr/>
        <p:txBody>
          <a:bodyPr/>
          <a:lstStyle/>
          <a:p>
            <a:r>
              <a:rPr lang="en-US"/>
              <a:t>Tuesday, February 2, 20XX</a:t>
            </a:r>
          </a:p>
        </p:txBody>
      </p:sp>
      <p:sp>
        <p:nvSpPr>
          <p:cNvPr id="4" name="Footer Placeholder 3">
            <a:extLst>
              <a:ext uri="{FF2B5EF4-FFF2-40B4-BE49-F238E27FC236}">
                <a16:creationId xmlns:a16="http://schemas.microsoft.com/office/drawing/2014/main" id="{D41115BF-3573-113D-41EE-C9AB1395A0B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DCFFDD8-DFD5-4A8E-8B63-F4C326E60BA7}"/>
              </a:ext>
            </a:extLst>
          </p:cNvPr>
          <p:cNvSpPr>
            <a:spLocks noGrp="1"/>
          </p:cNvSpPr>
          <p:nvPr>
            <p:ph type="sldNum" sz="quarter" idx="12"/>
          </p:nvPr>
        </p:nvSpPr>
        <p:spPr/>
        <p:txBody>
          <a:bodyPr/>
          <a:lstStyle/>
          <a:p>
            <a:fld id="{DBA1B0FB-D917-4C8C-928F-313BD683BF39}" type="slidenum">
              <a:rPr lang="en-US" smtClean="0"/>
              <a:t>27</a:t>
            </a:fld>
            <a:endParaRPr lang="en-US"/>
          </a:p>
        </p:txBody>
      </p:sp>
      <p:sp>
        <p:nvSpPr>
          <p:cNvPr id="6" name="Title 5">
            <a:extLst>
              <a:ext uri="{FF2B5EF4-FFF2-40B4-BE49-F238E27FC236}">
                <a16:creationId xmlns:a16="http://schemas.microsoft.com/office/drawing/2014/main" id="{10A299CE-8F59-4C9C-2F04-7451DF651B76}"/>
              </a:ext>
            </a:extLst>
          </p:cNvPr>
          <p:cNvSpPr>
            <a:spLocks noGrp="1"/>
          </p:cNvSpPr>
          <p:nvPr>
            <p:ph type="ctrTitle"/>
          </p:nvPr>
        </p:nvSpPr>
        <p:spPr/>
        <p:txBody>
          <a:bodyPr/>
          <a:lstStyle/>
          <a:p>
            <a:r>
              <a:rPr lang="en-US" dirty="0"/>
              <a:t>Economic History of Inflation</a:t>
            </a:r>
          </a:p>
        </p:txBody>
      </p:sp>
      <p:sp>
        <p:nvSpPr>
          <p:cNvPr id="7" name="Subtitle 6">
            <a:extLst>
              <a:ext uri="{FF2B5EF4-FFF2-40B4-BE49-F238E27FC236}">
                <a16:creationId xmlns:a16="http://schemas.microsoft.com/office/drawing/2014/main" id="{0D8D354F-1895-A63D-72E3-7EF530CFA0FC}"/>
              </a:ext>
            </a:extLst>
          </p:cNvPr>
          <p:cNvSpPr>
            <a:spLocks noGrp="1"/>
          </p:cNvSpPr>
          <p:nvPr>
            <p:ph type="subTitle" idx="1"/>
          </p:nvPr>
        </p:nvSpPr>
        <p:spPr/>
        <p:txBody>
          <a:bodyPr/>
          <a:lstStyle/>
          <a:p>
            <a:r>
              <a:rPr lang="en-US" dirty="0"/>
              <a:t>Has Inflation Been a Problem in the Past?</a:t>
            </a:r>
          </a:p>
        </p:txBody>
      </p:sp>
    </p:spTree>
    <p:extLst>
      <p:ext uri="{BB962C8B-B14F-4D97-AF65-F5344CB8AC3E}">
        <p14:creationId xmlns:p14="http://schemas.microsoft.com/office/powerpoint/2010/main" val="120985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0" name="Freeform: Shape 1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25" name="Rectangle 2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550863" y="549275"/>
            <a:ext cx="5437185" cy="1997855"/>
          </a:xfrm>
        </p:spPr>
        <p:txBody>
          <a:bodyPr vert="horz" wrap="square" lIns="0" tIns="0" rIns="0" bIns="0" rtlCol="0" anchor="b" anchorCtr="0">
            <a:normAutofit/>
          </a:bodyPr>
          <a:lstStyle/>
          <a:p>
            <a:r>
              <a:rPr lang="en-US" dirty="0"/>
              <a:t>Pre-World War I Economics</a:t>
            </a:r>
            <a:endParaRPr lang="en-US"/>
          </a:p>
        </p:txBody>
      </p:sp>
      <p:sp>
        <p:nvSpPr>
          <p:cNvPr id="14" name="Content Placeholder 13"/>
          <p:cNvSpPr>
            <a:spLocks noGrp="1"/>
          </p:cNvSpPr>
          <p:nvPr>
            <p:ph sz="half" idx="1"/>
          </p:nvPr>
        </p:nvSpPr>
        <p:spPr>
          <a:xfrm>
            <a:off x="550863" y="2677306"/>
            <a:ext cx="6265573" cy="3889749"/>
          </a:xfrm>
        </p:spPr>
        <p:txBody>
          <a:bodyPr vert="horz" wrap="square" lIns="0" tIns="0" rIns="0" bIns="0" rtlCol="0" anchor="t">
            <a:normAutofit/>
          </a:bodyPr>
          <a:lstStyle/>
          <a:p>
            <a:pPr>
              <a:lnSpc>
                <a:spcPct val="100000"/>
              </a:lnSpc>
            </a:pPr>
            <a:r>
              <a:rPr lang="en-US" dirty="0"/>
              <a:t>Germany having unified in 1870, was suffered “growing pains” integrating 40+ nations into one government. </a:t>
            </a:r>
          </a:p>
          <a:p>
            <a:pPr>
              <a:lnSpc>
                <a:spcPct val="100000"/>
              </a:lnSpc>
            </a:pPr>
            <a:r>
              <a:rPr lang="en-US" spc="-40" dirty="0"/>
              <a:t>The Depression of 1873 hurt the economies of Europe and caused Germany to become the world’s first “Welfare State.”</a:t>
            </a:r>
          </a:p>
          <a:p>
            <a:pPr>
              <a:lnSpc>
                <a:spcPct val="100000"/>
              </a:lnSpc>
            </a:pPr>
            <a:r>
              <a:rPr lang="en-US" dirty="0"/>
              <a:t>Otto von Bismarck did a masterful job of national building and keeping Europe out of a world war.</a:t>
            </a:r>
          </a:p>
          <a:p>
            <a:pPr>
              <a:lnSpc>
                <a:spcPct val="100000"/>
              </a:lnSpc>
            </a:pPr>
            <a:r>
              <a:rPr lang="en-US" dirty="0"/>
              <a:t>He would remain in power until 1890 when he continually clashed with Kaiser Wilhelm II over several social issues and over German expansionism.</a:t>
            </a:r>
          </a:p>
          <a:p>
            <a:pPr>
              <a:lnSpc>
                <a:spcPct val="100000"/>
              </a:lnSpc>
            </a:pPr>
            <a:endParaRPr lang="en-US" sz="1700" dirty="0"/>
          </a:p>
        </p:txBody>
      </p:sp>
      <p:pic>
        <p:nvPicPr>
          <p:cNvPr id="2" name="Picture 1">
            <a:extLst>
              <a:ext uri="{FF2B5EF4-FFF2-40B4-BE49-F238E27FC236}">
                <a16:creationId xmlns:a16="http://schemas.microsoft.com/office/drawing/2014/main" id="{94D57AE3-2CF4-615A-FB30-79E9B1B3F030}"/>
              </a:ext>
            </a:extLst>
          </p:cNvPr>
          <p:cNvPicPr>
            <a:picLocks noChangeAspect="1"/>
          </p:cNvPicPr>
          <p:nvPr/>
        </p:nvPicPr>
        <p:blipFill>
          <a:blip r:embed="rId2"/>
          <a:stretch>
            <a:fillRect/>
          </a:stretch>
        </p:blipFill>
        <p:spPr>
          <a:xfrm>
            <a:off x="7165038" y="549275"/>
            <a:ext cx="4233195" cy="5759450"/>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296088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0" name="Freeform: Shape 1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25" name="Rectangle 2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550863" y="549275"/>
            <a:ext cx="5437185" cy="1997855"/>
          </a:xfrm>
        </p:spPr>
        <p:txBody>
          <a:bodyPr vert="horz" wrap="square" lIns="0" tIns="0" rIns="0" bIns="0" rtlCol="0" anchor="b" anchorCtr="0">
            <a:normAutofit/>
          </a:bodyPr>
          <a:lstStyle/>
          <a:p>
            <a:r>
              <a:rPr lang="en-US" dirty="0"/>
              <a:t>Pre-World War I Economics</a:t>
            </a:r>
            <a:endParaRPr lang="en-US"/>
          </a:p>
        </p:txBody>
      </p:sp>
      <p:sp>
        <p:nvSpPr>
          <p:cNvPr id="14" name="Content Placeholder 13"/>
          <p:cNvSpPr>
            <a:spLocks noGrp="1"/>
          </p:cNvSpPr>
          <p:nvPr>
            <p:ph sz="half" idx="1"/>
          </p:nvPr>
        </p:nvSpPr>
        <p:spPr>
          <a:xfrm>
            <a:off x="550863" y="2677306"/>
            <a:ext cx="6265573" cy="3889749"/>
          </a:xfrm>
        </p:spPr>
        <p:txBody>
          <a:bodyPr vert="horz" wrap="square" lIns="0" tIns="0" rIns="0" bIns="0" rtlCol="0" anchor="t">
            <a:normAutofit/>
          </a:bodyPr>
          <a:lstStyle/>
          <a:p>
            <a:pPr>
              <a:lnSpc>
                <a:spcPct val="100000"/>
              </a:lnSpc>
            </a:pPr>
            <a:r>
              <a:rPr lang="en-US" dirty="0"/>
              <a:t>The Problem with the “Welfare State” of Germany was that it tapped the national budget, causing deficits.</a:t>
            </a:r>
          </a:p>
          <a:p>
            <a:pPr>
              <a:lnSpc>
                <a:spcPct val="100000"/>
              </a:lnSpc>
            </a:pPr>
            <a:r>
              <a:rPr lang="en-US" dirty="0"/>
              <a:t>Germany tried to expand is colonies, hoping that they could enhance their economies at home. They tried to extract the raw materials from their colonies to employ in their vast manufacturing apparatus in the Ruhr Valley and in Bavaria. The accumulated wealth would finance their “Welfare State.”</a:t>
            </a:r>
          </a:p>
          <a:p>
            <a:pPr>
              <a:lnSpc>
                <a:spcPct val="100000"/>
              </a:lnSpc>
            </a:pPr>
            <a:r>
              <a:rPr lang="en-US" dirty="0"/>
              <a:t>Unfortunately, the Kaiser’s plan did not work out and Germany had financial problems.</a:t>
            </a:r>
          </a:p>
          <a:p>
            <a:pPr>
              <a:lnSpc>
                <a:spcPct val="100000"/>
              </a:lnSpc>
            </a:pPr>
            <a:endParaRPr lang="en-US" sz="1700" dirty="0"/>
          </a:p>
        </p:txBody>
      </p:sp>
      <p:pic>
        <p:nvPicPr>
          <p:cNvPr id="2" name="Picture 1">
            <a:extLst>
              <a:ext uri="{FF2B5EF4-FFF2-40B4-BE49-F238E27FC236}">
                <a16:creationId xmlns:a16="http://schemas.microsoft.com/office/drawing/2014/main" id="{94D57AE3-2CF4-615A-FB30-79E9B1B3F030}"/>
              </a:ext>
            </a:extLst>
          </p:cNvPr>
          <p:cNvPicPr>
            <a:picLocks noChangeAspect="1"/>
          </p:cNvPicPr>
          <p:nvPr/>
        </p:nvPicPr>
        <p:blipFill>
          <a:blip r:embed="rId2"/>
          <a:stretch>
            <a:fillRect/>
          </a:stretch>
        </p:blipFill>
        <p:spPr>
          <a:xfrm>
            <a:off x="7165038" y="549275"/>
            <a:ext cx="4233195" cy="5759450"/>
          </a:xfrm>
          <a:custGeom>
            <a:avLst/>
            <a:gdLst/>
            <a:ahLst/>
            <a:cxnLst/>
            <a:rect l="l" t="t" r="r" b="b"/>
            <a:pathLst>
              <a:path w="4713922" h="5759450">
                <a:moveTo>
                  <a:pt x="0" y="0"/>
                </a:moveTo>
                <a:lnTo>
                  <a:pt x="4713922" y="0"/>
                </a:lnTo>
                <a:lnTo>
                  <a:pt x="4713922" y="5759450"/>
                </a:lnTo>
                <a:lnTo>
                  <a:pt x="0" y="5759450"/>
                </a:lnTo>
                <a:close/>
              </a:path>
            </a:pathLst>
          </a:custGeom>
        </p:spPr>
      </p:pic>
    </p:spTree>
    <p:extLst>
      <p:ext uri="{BB962C8B-B14F-4D97-AF65-F5344CB8AC3E}">
        <p14:creationId xmlns:p14="http://schemas.microsoft.com/office/powerpoint/2010/main" val="1780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6F87-5A5D-91AA-FF55-E9D208D624C2}"/>
              </a:ext>
            </a:extLst>
          </p:cNvPr>
          <p:cNvSpPr>
            <a:spLocks noGrp="1"/>
          </p:cNvSpPr>
          <p:nvPr>
            <p:ph type="title"/>
          </p:nvPr>
        </p:nvSpPr>
        <p:spPr/>
        <p:txBody>
          <a:bodyPr/>
          <a:lstStyle/>
          <a:p>
            <a:r>
              <a:rPr lang="en-US" dirty="0"/>
              <a:t>The Four Horsemen of the Apocalypse</a:t>
            </a:r>
          </a:p>
        </p:txBody>
      </p:sp>
      <p:sp>
        <p:nvSpPr>
          <p:cNvPr id="3" name="Content Placeholder 2">
            <a:extLst>
              <a:ext uri="{FF2B5EF4-FFF2-40B4-BE49-F238E27FC236}">
                <a16:creationId xmlns:a16="http://schemas.microsoft.com/office/drawing/2014/main" id="{BFB37AB2-BC26-8024-5AF3-3F422C8528D3}"/>
              </a:ext>
            </a:extLst>
          </p:cNvPr>
          <p:cNvSpPr>
            <a:spLocks noGrp="1"/>
          </p:cNvSpPr>
          <p:nvPr>
            <p:ph sz="half" idx="1"/>
          </p:nvPr>
        </p:nvSpPr>
        <p:spPr>
          <a:xfrm>
            <a:off x="550862" y="1633491"/>
            <a:ext cx="11090274" cy="4459334"/>
          </a:xfrm>
        </p:spPr>
        <p:txBody>
          <a:bodyPr/>
          <a:lstStyle/>
          <a:p>
            <a:pPr marL="514350" indent="-514350">
              <a:buFont typeface="+mj-lt"/>
              <a:buAutoNum type="arabicPeriod" startAt="2"/>
            </a:pPr>
            <a:r>
              <a:rPr lang="en-US" sz="4000" dirty="0"/>
              <a:t>The Red Horse – </a:t>
            </a:r>
          </a:p>
          <a:p>
            <a:pPr marL="914400" lvl="1" indent="-457200">
              <a:buFont typeface="+mj-lt"/>
              <a:buAutoNum type="arabicPeriod"/>
            </a:pPr>
            <a:r>
              <a:rPr lang="en-US" sz="3200" dirty="0"/>
              <a:t>Deliberate incitement of war by the Royal Families (who control the World Economic Forum and their cronies). (e.g., the Russia-Ukraine War)</a:t>
            </a:r>
          </a:p>
          <a:p>
            <a:pPr marL="914400" lvl="1" indent="-457200">
              <a:buFont typeface="+mj-lt"/>
              <a:buAutoNum type="arabicPeriod"/>
            </a:pPr>
            <a:r>
              <a:rPr lang="en-US" sz="3200" dirty="0"/>
              <a:t>Massive Inflation due to the debasement of currencies caused by both the poisoning of the world and the need by the Royal Families to fund Ukraine’s war effort.</a:t>
            </a:r>
          </a:p>
        </p:txBody>
      </p:sp>
      <p:sp>
        <p:nvSpPr>
          <p:cNvPr id="5" name="Date Placeholder 4">
            <a:extLst>
              <a:ext uri="{FF2B5EF4-FFF2-40B4-BE49-F238E27FC236}">
                <a16:creationId xmlns:a16="http://schemas.microsoft.com/office/drawing/2014/main" id="{9177FDC7-929C-4DC4-9A5A-3E21608E09A3}"/>
              </a:ext>
            </a:extLst>
          </p:cNvPr>
          <p:cNvSpPr>
            <a:spLocks noGrp="1"/>
          </p:cNvSpPr>
          <p:nvPr>
            <p:ph type="dt" sz="half" idx="10"/>
          </p:nvPr>
        </p:nvSpPr>
        <p:spPr/>
        <p:txBody>
          <a:bodyPr/>
          <a:lstStyle/>
          <a:p>
            <a:r>
              <a:rPr lang="en-US" dirty="0"/>
              <a:t>Monday, June 13, 2022</a:t>
            </a:r>
          </a:p>
        </p:txBody>
      </p:sp>
      <p:sp>
        <p:nvSpPr>
          <p:cNvPr id="6" name="Footer Placeholder 5">
            <a:extLst>
              <a:ext uri="{FF2B5EF4-FFF2-40B4-BE49-F238E27FC236}">
                <a16:creationId xmlns:a16="http://schemas.microsoft.com/office/drawing/2014/main" id="{1429BB38-0D5A-420A-4FEB-4CD2ED7A03C4}"/>
              </a:ext>
            </a:extLst>
          </p:cNvPr>
          <p:cNvSpPr>
            <a:spLocks noGrp="1"/>
          </p:cNvSpPr>
          <p:nvPr>
            <p:ph type="ftr" sz="quarter" idx="11"/>
          </p:nvPr>
        </p:nvSpPr>
        <p:spPr/>
        <p:txBody>
          <a:bodyPr/>
          <a:lstStyle/>
          <a:p>
            <a:r>
              <a:rPr lang="en-US" dirty="0"/>
              <a:t>The Four Horsemen of the Apocalypse</a:t>
            </a:r>
          </a:p>
        </p:txBody>
      </p:sp>
      <p:sp>
        <p:nvSpPr>
          <p:cNvPr id="7" name="Slide Number Placeholder 6">
            <a:extLst>
              <a:ext uri="{FF2B5EF4-FFF2-40B4-BE49-F238E27FC236}">
                <a16:creationId xmlns:a16="http://schemas.microsoft.com/office/drawing/2014/main" id="{13BD73E3-8B53-1904-63FF-96B174EA975D}"/>
              </a:ext>
            </a:extLst>
          </p:cNvPr>
          <p:cNvSpPr>
            <a:spLocks noGrp="1"/>
          </p:cNvSpPr>
          <p:nvPr>
            <p:ph type="sldNum" sz="quarter" idx="12"/>
          </p:nvPr>
        </p:nvSpPr>
        <p:spPr/>
        <p:txBody>
          <a:bodyPr/>
          <a:lstStyle/>
          <a:p>
            <a:fld id="{DBA1B0FB-D917-4C8C-928F-313BD683BF39}" type="slidenum">
              <a:rPr lang="en-US" smtClean="0"/>
              <a:t>3</a:t>
            </a:fld>
            <a:endParaRPr lang="en-US"/>
          </a:p>
        </p:txBody>
      </p:sp>
    </p:spTree>
    <p:extLst>
      <p:ext uri="{BB962C8B-B14F-4D97-AF65-F5344CB8AC3E}">
        <p14:creationId xmlns:p14="http://schemas.microsoft.com/office/powerpoint/2010/main" val="2217771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810491"/>
          </a:xfrm>
        </p:spPr>
        <p:txBody>
          <a:bodyPr anchor="b">
            <a:normAutofit/>
          </a:bodyPr>
          <a:lstStyle/>
          <a:p>
            <a:pPr algn="ctr"/>
            <a:r>
              <a:rPr lang="en-US" dirty="0"/>
              <a:t>Pre-World War I Economics</a:t>
            </a:r>
          </a:p>
        </p:txBody>
      </p:sp>
      <p:sp>
        <p:nvSpPr>
          <p:cNvPr id="14" name="Content Placeholder 13"/>
          <p:cNvSpPr>
            <a:spLocks noGrp="1"/>
          </p:cNvSpPr>
          <p:nvPr>
            <p:ph sz="half" idx="1"/>
          </p:nvPr>
        </p:nvSpPr>
        <p:spPr>
          <a:xfrm>
            <a:off x="967666" y="1357745"/>
            <a:ext cx="10767134" cy="5119255"/>
          </a:xfrm>
        </p:spPr>
        <p:txBody>
          <a:bodyPr anchor="t">
            <a:normAutofit/>
          </a:bodyPr>
          <a:lstStyle/>
          <a:p>
            <a:r>
              <a:rPr lang="en-US" sz="2600" dirty="0"/>
              <a:t>France and Great Britain also had designs on their own welfare states prior to World War I.</a:t>
            </a:r>
          </a:p>
          <a:p>
            <a:r>
              <a:rPr lang="en-US" sz="2600" dirty="0"/>
              <a:t>The United States recovering from their Civil War (1860-1865) opted for a </a:t>
            </a:r>
            <a:r>
              <a:rPr lang="en-US" sz="2600" i="1" dirty="0" err="1"/>
              <a:t>lassez</a:t>
            </a:r>
            <a:r>
              <a:rPr lang="en-US" sz="2600" i="1" dirty="0"/>
              <a:t> faire </a:t>
            </a:r>
            <a:r>
              <a:rPr lang="en-US" sz="2600" dirty="0"/>
              <a:t>economic policy under Republicans: Ulysses Grant, Rutherford Hayes, James Garfield,  Chester Arthur, Benjamin Harrison, William McKinley, Teddy Roosevelt, and William Howard Taft.</a:t>
            </a:r>
          </a:p>
        </p:txBody>
      </p:sp>
      <p:pic>
        <p:nvPicPr>
          <p:cNvPr id="4" name="Picture 3" descr="Theodore Roosevelt">
            <a:extLst>
              <a:ext uri="{FF2B5EF4-FFF2-40B4-BE49-F238E27FC236}">
                <a16:creationId xmlns:a16="http://schemas.microsoft.com/office/drawing/2014/main" id="{BA0645BB-5948-F01E-15FB-D4605B0E8C33}"/>
              </a:ext>
            </a:extLst>
          </p:cNvPr>
          <p:cNvPicPr>
            <a:picLocks noChangeAspect="1"/>
          </p:cNvPicPr>
          <p:nvPr/>
        </p:nvPicPr>
        <p:blipFill>
          <a:blip r:embed="rId2"/>
          <a:stretch>
            <a:fillRect/>
          </a:stretch>
        </p:blipFill>
        <p:spPr>
          <a:xfrm>
            <a:off x="2948197" y="4305300"/>
            <a:ext cx="1473241" cy="1983352"/>
          </a:xfrm>
          <a:prstGeom prst="rect">
            <a:avLst/>
          </a:prstGeom>
        </p:spPr>
      </p:pic>
      <p:pic>
        <p:nvPicPr>
          <p:cNvPr id="5" name="Picture 4" descr="Chester A. Arthur">
            <a:extLst>
              <a:ext uri="{FF2B5EF4-FFF2-40B4-BE49-F238E27FC236}">
                <a16:creationId xmlns:a16="http://schemas.microsoft.com/office/drawing/2014/main" id="{1EE755B6-55ED-62D1-81B5-AB72CAFB3FE8}"/>
              </a:ext>
            </a:extLst>
          </p:cNvPr>
          <p:cNvPicPr>
            <a:picLocks noChangeAspect="1"/>
          </p:cNvPicPr>
          <p:nvPr/>
        </p:nvPicPr>
        <p:blipFill>
          <a:blip r:embed="rId3"/>
          <a:stretch>
            <a:fillRect/>
          </a:stretch>
        </p:blipFill>
        <p:spPr>
          <a:xfrm>
            <a:off x="4546866" y="4285886"/>
            <a:ext cx="1709786" cy="1983352"/>
          </a:xfrm>
          <a:prstGeom prst="rect">
            <a:avLst/>
          </a:prstGeom>
        </p:spPr>
      </p:pic>
      <p:pic>
        <p:nvPicPr>
          <p:cNvPr id="6" name="Picture 5" descr="Ulysses S. Grant">
            <a:extLst>
              <a:ext uri="{FF2B5EF4-FFF2-40B4-BE49-F238E27FC236}">
                <a16:creationId xmlns:a16="http://schemas.microsoft.com/office/drawing/2014/main" id="{A30343F2-E3B6-24CD-AB3E-0B4932F485A1}"/>
              </a:ext>
            </a:extLst>
          </p:cNvPr>
          <p:cNvPicPr>
            <a:picLocks noChangeAspect="1"/>
          </p:cNvPicPr>
          <p:nvPr/>
        </p:nvPicPr>
        <p:blipFill>
          <a:blip r:embed="rId4"/>
          <a:stretch>
            <a:fillRect/>
          </a:stretch>
        </p:blipFill>
        <p:spPr>
          <a:xfrm flipH="1">
            <a:off x="6438900" y="4285886"/>
            <a:ext cx="1487050" cy="1983353"/>
          </a:xfrm>
          <a:prstGeom prst="rect">
            <a:avLst/>
          </a:prstGeom>
        </p:spPr>
      </p:pic>
      <p:pic>
        <p:nvPicPr>
          <p:cNvPr id="7" name="Picture 6" descr="James A. Garfield">
            <a:extLst>
              <a:ext uri="{FF2B5EF4-FFF2-40B4-BE49-F238E27FC236}">
                <a16:creationId xmlns:a16="http://schemas.microsoft.com/office/drawing/2014/main" id="{A9627849-6974-16FD-EFE0-DA62BC71A911}"/>
              </a:ext>
            </a:extLst>
          </p:cNvPr>
          <p:cNvPicPr>
            <a:picLocks noChangeAspect="1"/>
          </p:cNvPicPr>
          <p:nvPr/>
        </p:nvPicPr>
        <p:blipFill>
          <a:blip r:embed="rId5"/>
          <a:stretch>
            <a:fillRect/>
          </a:stretch>
        </p:blipFill>
        <p:spPr>
          <a:xfrm>
            <a:off x="8108198" y="4285887"/>
            <a:ext cx="1563933" cy="1983352"/>
          </a:xfrm>
          <a:prstGeom prst="rect">
            <a:avLst/>
          </a:prstGeom>
        </p:spPr>
      </p:pic>
      <p:pic>
        <p:nvPicPr>
          <p:cNvPr id="8" name="Picture 7" descr="Rutherford B. Hayes">
            <a:extLst>
              <a:ext uri="{FF2B5EF4-FFF2-40B4-BE49-F238E27FC236}">
                <a16:creationId xmlns:a16="http://schemas.microsoft.com/office/drawing/2014/main" id="{FE680F7F-BF69-16EE-9FCA-D1BBFD9B40E5}"/>
              </a:ext>
            </a:extLst>
          </p:cNvPr>
          <p:cNvPicPr>
            <a:picLocks noChangeAspect="1"/>
          </p:cNvPicPr>
          <p:nvPr/>
        </p:nvPicPr>
        <p:blipFill>
          <a:blip r:embed="rId6"/>
          <a:stretch>
            <a:fillRect/>
          </a:stretch>
        </p:blipFill>
        <p:spPr>
          <a:xfrm>
            <a:off x="9821548" y="4305300"/>
            <a:ext cx="1612188" cy="1963938"/>
          </a:xfrm>
          <a:prstGeom prst="rect">
            <a:avLst/>
          </a:prstGeom>
        </p:spPr>
      </p:pic>
      <p:pic>
        <p:nvPicPr>
          <p:cNvPr id="9" name="Picture 8" descr="William McKinley">
            <a:extLst>
              <a:ext uri="{FF2B5EF4-FFF2-40B4-BE49-F238E27FC236}">
                <a16:creationId xmlns:a16="http://schemas.microsoft.com/office/drawing/2014/main" id="{2320E0CE-81C0-3AD1-F5B7-65FE0FAF733E}"/>
              </a:ext>
            </a:extLst>
          </p:cNvPr>
          <p:cNvPicPr>
            <a:picLocks noChangeAspect="1"/>
          </p:cNvPicPr>
          <p:nvPr/>
        </p:nvPicPr>
        <p:blipFill>
          <a:blip r:embed="rId7"/>
          <a:stretch>
            <a:fillRect/>
          </a:stretch>
        </p:blipFill>
        <p:spPr>
          <a:xfrm>
            <a:off x="1202016" y="4285886"/>
            <a:ext cx="1563933" cy="1997569"/>
          </a:xfrm>
          <a:prstGeom prst="rect">
            <a:avLst/>
          </a:prstGeom>
        </p:spPr>
      </p:pic>
    </p:spTree>
    <p:extLst>
      <p:ext uri="{BB962C8B-B14F-4D97-AF65-F5344CB8AC3E}">
        <p14:creationId xmlns:p14="http://schemas.microsoft.com/office/powerpoint/2010/main" val="322590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16C50-8D14-8884-799E-54DFD0BA8BF7}"/>
              </a:ext>
            </a:extLst>
          </p:cNvPr>
          <p:cNvSpPr>
            <a:spLocks noGrp="1"/>
          </p:cNvSpPr>
          <p:nvPr>
            <p:ph type="dt" sz="half" idx="10"/>
          </p:nvPr>
        </p:nvSpPr>
        <p:spPr/>
        <p:txBody>
          <a:bodyPr/>
          <a:lstStyle/>
          <a:p>
            <a:r>
              <a:rPr lang="en-US"/>
              <a:t>Tuesday, February 2, 20XX</a:t>
            </a:r>
          </a:p>
        </p:txBody>
      </p:sp>
      <p:sp>
        <p:nvSpPr>
          <p:cNvPr id="3" name="Footer Placeholder 2">
            <a:extLst>
              <a:ext uri="{FF2B5EF4-FFF2-40B4-BE49-F238E27FC236}">
                <a16:creationId xmlns:a16="http://schemas.microsoft.com/office/drawing/2014/main" id="{5B22B1A7-538B-DA33-B1A2-047B4F08C939}"/>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E141D59-2474-059A-8D74-EBD2AF2651D1}"/>
              </a:ext>
            </a:extLst>
          </p:cNvPr>
          <p:cNvSpPr>
            <a:spLocks noGrp="1"/>
          </p:cNvSpPr>
          <p:nvPr>
            <p:ph type="sldNum" sz="quarter" idx="12"/>
          </p:nvPr>
        </p:nvSpPr>
        <p:spPr/>
        <p:txBody>
          <a:bodyPr/>
          <a:lstStyle/>
          <a:p>
            <a:fld id="{DBA1B0FB-D917-4C8C-928F-313BD683BF39}" type="slidenum">
              <a:rPr lang="en-US" smtClean="0"/>
              <a:t>31</a:t>
            </a:fld>
            <a:endParaRPr lang="en-US"/>
          </a:p>
        </p:txBody>
      </p:sp>
      <p:pic>
        <p:nvPicPr>
          <p:cNvPr id="7" name="Picture 6" descr="Diagram&#10;&#10;Description automatically generated">
            <a:extLst>
              <a:ext uri="{FF2B5EF4-FFF2-40B4-BE49-F238E27FC236}">
                <a16:creationId xmlns:a16="http://schemas.microsoft.com/office/drawing/2014/main" id="{B85CDCE3-7051-62FB-4C94-B199A2F76323}"/>
              </a:ext>
            </a:extLst>
          </p:cNvPr>
          <p:cNvPicPr>
            <a:picLocks noChangeAspect="1"/>
          </p:cNvPicPr>
          <p:nvPr/>
        </p:nvPicPr>
        <p:blipFill>
          <a:blip r:embed="rId2"/>
          <a:stretch>
            <a:fillRect/>
          </a:stretch>
        </p:blipFill>
        <p:spPr>
          <a:xfrm>
            <a:off x="-45249" y="1"/>
            <a:ext cx="12237249" cy="6858000"/>
          </a:xfrm>
          <a:prstGeom prst="rect">
            <a:avLst/>
          </a:prstGeom>
        </p:spPr>
      </p:pic>
    </p:spTree>
    <p:extLst>
      <p:ext uri="{BB962C8B-B14F-4D97-AF65-F5344CB8AC3E}">
        <p14:creationId xmlns:p14="http://schemas.microsoft.com/office/powerpoint/2010/main" val="494257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810491"/>
          </a:xfrm>
        </p:spPr>
        <p:txBody>
          <a:bodyPr anchor="b">
            <a:normAutofit/>
          </a:bodyPr>
          <a:lstStyle/>
          <a:p>
            <a:pPr algn="ctr"/>
            <a:r>
              <a:rPr lang="en-US" dirty="0"/>
              <a:t>Pre-World War I Economics</a:t>
            </a:r>
          </a:p>
        </p:txBody>
      </p:sp>
      <p:sp>
        <p:nvSpPr>
          <p:cNvPr id="14" name="Content Placeholder 13"/>
          <p:cNvSpPr>
            <a:spLocks noGrp="1"/>
          </p:cNvSpPr>
          <p:nvPr>
            <p:ph sz="half" idx="1"/>
          </p:nvPr>
        </p:nvSpPr>
        <p:spPr>
          <a:xfrm>
            <a:off x="967666" y="1357745"/>
            <a:ext cx="10767134" cy="5119255"/>
          </a:xfrm>
        </p:spPr>
        <p:txBody>
          <a:bodyPr anchor="t">
            <a:normAutofit/>
          </a:bodyPr>
          <a:lstStyle/>
          <a:p>
            <a:r>
              <a:rPr lang="en-US" sz="2600" dirty="0"/>
              <a:t>When the Democratic Party did win the Presidency in 1892, President Grover Cleveland found himself in the midst of the Panic of 1893. He handled it badly by having Congress repeal the Sherman Silver Purchase Act, which degraded the dollar.</a:t>
            </a:r>
          </a:p>
          <a:p>
            <a:r>
              <a:rPr lang="en-US" sz="2600" dirty="0"/>
              <a:t>The upheaval was worldwide as other countries were also debasing their currencies as well.</a:t>
            </a:r>
          </a:p>
          <a:p>
            <a:r>
              <a:rPr lang="en-US" sz="2600" dirty="0"/>
              <a:t>William McKinley came into office in 1897 and put in policies to strengthen the dollar.  Theodore Roosevelt continued those policies.</a:t>
            </a:r>
          </a:p>
        </p:txBody>
      </p:sp>
    </p:spTree>
    <p:extLst>
      <p:ext uri="{BB962C8B-B14F-4D97-AF65-F5344CB8AC3E}">
        <p14:creationId xmlns:p14="http://schemas.microsoft.com/office/powerpoint/2010/main" val="261109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810491"/>
          </a:xfrm>
        </p:spPr>
        <p:txBody>
          <a:bodyPr anchor="b">
            <a:normAutofit/>
          </a:bodyPr>
          <a:lstStyle/>
          <a:p>
            <a:pPr algn="ctr"/>
            <a:r>
              <a:rPr lang="en-US" dirty="0"/>
              <a:t>Pre-World War I Economics</a:t>
            </a:r>
          </a:p>
        </p:txBody>
      </p:sp>
      <p:sp>
        <p:nvSpPr>
          <p:cNvPr id="14" name="Content Placeholder 13"/>
          <p:cNvSpPr>
            <a:spLocks noGrp="1"/>
          </p:cNvSpPr>
          <p:nvPr>
            <p:ph sz="half" idx="1"/>
          </p:nvPr>
        </p:nvSpPr>
        <p:spPr>
          <a:xfrm>
            <a:off x="967666" y="1357745"/>
            <a:ext cx="10767134" cy="5119255"/>
          </a:xfrm>
        </p:spPr>
        <p:txBody>
          <a:bodyPr anchor="t">
            <a:normAutofit/>
          </a:bodyPr>
          <a:lstStyle/>
          <a:p>
            <a:r>
              <a:rPr lang="en-US" sz="2600" dirty="0"/>
              <a:t>In the early 20</a:t>
            </a:r>
            <a:r>
              <a:rPr lang="en-US" sz="2600" baseline="30000" dirty="0"/>
              <a:t>th</a:t>
            </a:r>
            <a:r>
              <a:rPr lang="en-US" sz="2600" dirty="0"/>
              <a:t> century, many countries became Welfare States, adopting old-age pensions, disability pensions, and other social welfare programs. The excess government spending caused their currencies to inflate. </a:t>
            </a:r>
          </a:p>
          <a:p>
            <a:r>
              <a:rPr lang="en-US" sz="2600" dirty="0"/>
              <a:t>When political tensions rose in 1914 due to the assassination of Archduke Ferdinand of Austria in Serbia, entangling alliances caused Austria-Hungary, Germany, Russia, France, and Great Britain to go to war.  With the European economies doing badly, incentives to go to war were increased.</a:t>
            </a:r>
          </a:p>
          <a:p>
            <a:r>
              <a:rPr lang="en-US" sz="2600" dirty="0"/>
              <a:t>The United States stayed out of the War until 1917 and did not send soldiers to Europe until early 1918.</a:t>
            </a:r>
          </a:p>
        </p:txBody>
      </p:sp>
    </p:spTree>
    <p:extLst>
      <p:ext uri="{BB962C8B-B14F-4D97-AF65-F5344CB8AC3E}">
        <p14:creationId xmlns:p14="http://schemas.microsoft.com/office/powerpoint/2010/main" val="489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fontScale="90000"/>
          </a:bodyPr>
          <a:lstStyle/>
          <a:p>
            <a:pPr algn="ctr"/>
            <a:br>
              <a:rPr lang="en-US" dirty="0"/>
            </a:br>
            <a:r>
              <a:rPr lang="en-US" dirty="0"/>
              <a:t>The Aftermath of World War I</a:t>
            </a:r>
          </a:p>
        </p:txBody>
      </p:sp>
      <p:sp>
        <p:nvSpPr>
          <p:cNvPr id="14" name="Content Placeholder 13"/>
          <p:cNvSpPr>
            <a:spLocks noGrp="1"/>
          </p:cNvSpPr>
          <p:nvPr>
            <p:ph sz="half" idx="1"/>
          </p:nvPr>
        </p:nvSpPr>
        <p:spPr>
          <a:xfrm>
            <a:off x="1489756" y="1984248"/>
            <a:ext cx="10245044" cy="4492752"/>
          </a:xfrm>
        </p:spPr>
        <p:txBody>
          <a:bodyPr anchor="t">
            <a:normAutofit lnSpcReduction="10000"/>
          </a:bodyPr>
          <a:lstStyle/>
          <a:p>
            <a:r>
              <a:rPr lang="en-US" sz="2800" dirty="0"/>
              <a:t>Hyper-inflation riddled the economies of the Central Powers (Austria-Hungary, Germany, Ottoman Empire) upending their monarchies, replacing them with Socialist “Democracies.”</a:t>
            </a:r>
          </a:p>
          <a:p>
            <a:r>
              <a:rPr lang="en-US" sz="2800" dirty="0"/>
              <a:t>Great Britain maintained and improved their wealth thanks to their colonial gains in the Middle East and in Africa. They maintained a careful monetary policy, especially when the Tories (Conservative) Party was in power.</a:t>
            </a:r>
          </a:p>
          <a:p>
            <a:r>
              <a:rPr lang="en-US" sz="2800" spc="-50" dirty="0"/>
              <a:t>France continued their economic decline which started under Louis Napoleon III. The adopted their Welfare State shortly after Germany did.</a:t>
            </a:r>
          </a:p>
        </p:txBody>
      </p:sp>
    </p:spTree>
    <p:extLst>
      <p:ext uri="{BB962C8B-B14F-4D97-AF65-F5344CB8AC3E}">
        <p14:creationId xmlns:p14="http://schemas.microsoft.com/office/powerpoint/2010/main" val="187838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fontScale="90000"/>
          </a:bodyPr>
          <a:lstStyle/>
          <a:p>
            <a:pPr algn="ctr"/>
            <a:br>
              <a:rPr lang="en-US" dirty="0"/>
            </a:br>
            <a:r>
              <a:rPr lang="en-US" dirty="0"/>
              <a:t>The Aftermath of World War I</a:t>
            </a:r>
          </a:p>
        </p:txBody>
      </p:sp>
      <p:sp>
        <p:nvSpPr>
          <p:cNvPr id="14" name="Content Placeholder 13"/>
          <p:cNvSpPr>
            <a:spLocks noGrp="1"/>
          </p:cNvSpPr>
          <p:nvPr>
            <p:ph sz="half" idx="1"/>
          </p:nvPr>
        </p:nvSpPr>
        <p:spPr>
          <a:xfrm>
            <a:off x="1489756" y="1984248"/>
            <a:ext cx="10245044" cy="4492752"/>
          </a:xfrm>
        </p:spPr>
        <p:txBody>
          <a:bodyPr anchor="t">
            <a:normAutofit/>
          </a:bodyPr>
          <a:lstStyle/>
          <a:p>
            <a:r>
              <a:rPr lang="en-US" sz="2800" dirty="0"/>
              <a:t>France’s Economy stagnated as they had a lot of rebuilding to do after the war. Germany’s reparations helped their economy as did help from Great Britain and the United States.</a:t>
            </a:r>
          </a:p>
          <a:p>
            <a:r>
              <a:rPr lang="en-US" sz="2800" dirty="0"/>
              <a:t>President Woodrow Wilson had a stroke causing the presidency to be stymied for almost two years. He did not participate in the election of 1920, opting not to run. Warren Harding won in a landslide.</a:t>
            </a:r>
          </a:p>
        </p:txBody>
      </p:sp>
    </p:spTree>
    <p:extLst>
      <p:ext uri="{BB962C8B-B14F-4D97-AF65-F5344CB8AC3E}">
        <p14:creationId xmlns:p14="http://schemas.microsoft.com/office/powerpoint/2010/main" val="47033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fontScale="90000"/>
          </a:bodyPr>
          <a:lstStyle/>
          <a:p>
            <a:br>
              <a:rPr lang="en-US" dirty="0"/>
            </a:br>
            <a:r>
              <a:rPr lang="en-US" dirty="0"/>
              <a:t>The Aftermath of World War I</a:t>
            </a:r>
            <a:endParaRPr lang="en-US"/>
          </a:p>
        </p:txBody>
      </p:sp>
      <p:sp>
        <p:nvSpPr>
          <p:cNvPr id="20" name="Content Placeholder 3">
            <a:extLst>
              <a:ext uri="{FF2B5EF4-FFF2-40B4-BE49-F238E27FC236}">
                <a16:creationId xmlns:a16="http://schemas.microsoft.com/office/drawing/2014/main" id="{0F7BF4BF-3E30-5ADE-F127-6598B48E82DA}"/>
              </a:ext>
            </a:extLst>
          </p:cNvPr>
          <p:cNvSpPr>
            <a:spLocks noGrp="1"/>
          </p:cNvSpPr>
          <p:nvPr>
            <p:ph sz="half" idx="2"/>
          </p:nvPr>
        </p:nvSpPr>
        <p:spPr>
          <a:xfrm>
            <a:off x="1524000" y="1981074"/>
            <a:ext cx="7315200" cy="4187952"/>
          </a:xfrm>
        </p:spPr>
        <p:txBody>
          <a:bodyPr>
            <a:normAutofit fontScale="92500" lnSpcReduction="10000"/>
          </a:bodyPr>
          <a:lstStyle/>
          <a:p>
            <a:r>
              <a:rPr lang="en-US" dirty="0"/>
              <a:t>President Warren Harding campaigned on a platform of “Return to Normalcy” taking the United States out of the League of Nations and staying </a:t>
            </a:r>
            <a:r>
              <a:rPr lang="en-US" u="sng" dirty="0"/>
              <a:t>out</a:t>
            </a:r>
            <a:r>
              <a:rPr lang="en-US" dirty="0"/>
              <a:t> of European Affairs.</a:t>
            </a:r>
          </a:p>
          <a:p>
            <a:r>
              <a:rPr lang="en-US" dirty="0"/>
              <a:t>When the Panic of 1920 hit the stock market, President Harding instructed his Treasury Secretary: Andrew Mellon to leave things alone. He was concerned that tampering with the economy would do more harm than good. The market recovered and flew high until 1929.</a:t>
            </a:r>
          </a:p>
          <a:p>
            <a:r>
              <a:rPr lang="en-US" spc="-50" dirty="0"/>
              <a:t>When President Harding died, President Calvin Coolidge took over and stayed until 1929. He continued the policies of the Harding Administration.</a:t>
            </a:r>
          </a:p>
        </p:txBody>
      </p:sp>
      <p:pic>
        <p:nvPicPr>
          <p:cNvPr id="2" name="Content Placeholder 1">
            <a:extLst>
              <a:ext uri="{FF2B5EF4-FFF2-40B4-BE49-F238E27FC236}">
                <a16:creationId xmlns:a16="http://schemas.microsoft.com/office/drawing/2014/main" id="{3990EFDD-E9F1-C240-2C5C-86F51133C585}"/>
              </a:ext>
            </a:extLst>
          </p:cNvPr>
          <p:cNvPicPr>
            <a:picLocks noGrp="1" noChangeAspect="1"/>
          </p:cNvPicPr>
          <p:nvPr>
            <p:ph sz="half" idx="2"/>
          </p:nvPr>
        </p:nvPicPr>
        <p:blipFill rotWithShape="1">
          <a:blip r:embed="rId2"/>
          <a:srcRect b="35812"/>
          <a:stretch/>
        </p:blipFill>
        <p:spPr>
          <a:xfrm>
            <a:off x="8947030" y="2094216"/>
            <a:ext cx="2104612" cy="1836023"/>
          </a:xfrm>
          <a:prstGeom prst="rect">
            <a:avLst/>
          </a:prstGeom>
          <a:noFill/>
        </p:spPr>
      </p:pic>
      <p:pic>
        <p:nvPicPr>
          <p:cNvPr id="3" name="Picture 2">
            <a:extLst>
              <a:ext uri="{FF2B5EF4-FFF2-40B4-BE49-F238E27FC236}">
                <a16:creationId xmlns:a16="http://schemas.microsoft.com/office/drawing/2014/main" id="{0135A40D-C99C-8131-0A99-AECE89710E53}"/>
              </a:ext>
            </a:extLst>
          </p:cNvPr>
          <p:cNvPicPr>
            <a:picLocks noChangeAspect="1"/>
          </p:cNvPicPr>
          <p:nvPr/>
        </p:nvPicPr>
        <p:blipFill>
          <a:blip r:embed="rId3"/>
          <a:stretch>
            <a:fillRect/>
          </a:stretch>
        </p:blipFill>
        <p:spPr>
          <a:xfrm>
            <a:off x="8949359" y="4379482"/>
            <a:ext cx="2104611" cy="2249919"/>
          </a:xfrm>
          <a:prstGeom prst="rect">
            <a:avLst/>
          </a:prstGeom>
        </p:spPr>
      </p:pic>
    </p:spTree>
    <p:extLst>
      <p:ext uri="{BB962C8B-B14F-4D97-AF65-F5344CB8AC3E}">
        <p14:creationId xmlns:p14="http://schemas.microsoft.com/office/powerpoint/2010/main" val="187089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fontScale="90000"/>
          </a:bodyPr>
          <a:lstStyle/>
          <a:p>
            <a:br>
              <a:rPr lang="en-US" dirty="0"/>
            </a:br>
            <a:r>
              <a:rPr lang="en-US" dirty="0"/>
              <a:t>The Aftermath of World War I</a:t>
            </a:r>
            <a:endParaRPr lang="en-US"/>
          </a:p>
        </p:txBody>
      </p:sp>
      <p:sp>
        <p:nvSpPr>
          <p:cNvPr id="20" name="Content Placeholder 3">
            <a:extLst>
              <a:ext uri="{FF2B5EF4-FFF2-40B4-BE49-F238E27FC236}">
                <a16:creationId xmlns:a16="http://schemas.microsoft.com/office/drawing/2014/main" id="{0F7BF4BF-3E30-5ADE-F127-6598B48E82DA}"/>
              </a:ext>
            </a:extLst>
          </p:cNvPr>
          <p:cNvSpPr>
            <a:spLocks noGrp="1"/>
          </p:cNvSpPr>
          <p:nvPr>
            <p:ph sz="half" idx="2"/>
          </p:nvPr>
        </p:nvSpPr>
        <p:spPr>
          <a:xfrm>
            <a:off x="441833" y="2163869"/>
            <a:ext cx="8426959" cy="4419726"/>
          </a:xfrm>
        </p:spPr>
        <p:txBody>
          <a:bodyPr>
            <a:normAutofit lnSpcReduction="10000"/>
          </a:bodyPr>
          <a:lstStyle/>
          <a:p>
            <a:r>
              <a:rPr lang="en-US" dirty="0"/>
              <a:t>When Calvin Coolidge decided that being in the White House for ten years was too long, the Republicans nominated Herbert Hoover in 1928. He won in a landslide thanks to the fact that Alfred Smith was a Roman Catholic. Many Protestant Churches, led by early Baptist megachurch Pastor J. Frank Norris campaigned heavily against Alfred Smith.</a:t>
            </a:r>
          </a:p>
          <a:p>
            <a:r>
              <a:rPr lang="en-US" spc="-50" dirty="0"/>
              <a:t>He was more interventionist than his predecessors, but the Great Depression doomed him. Rising interest rates “crashed” the stock market and European social issues carried over to the United States.</a:t>
            </a:r>
          </a:p>
          <a:p>
            <a:r>
              <a:rPr lang="en-US" spc="-50" dirty="0"/>
              <a:t>FDR for intents and purposes was America’s first socialist president.   </a:t>
            </a:r>
          </a:p>
        </p:txBody>
      </p:sp>
      <p:pic>
        <p:nvPicPr>
          <p:cNvPr id="6" name="Picture 5">
            <a:extLst>
              <a:ext uri="{FF2B5EF4-FFF2-40B4-BE49-F238E27FC236}">
                <a16:creationId xmlns:a16="http://schemas.microsoft.com/office/drawing/2014/main" id="{46086546-9D58-CB98-276C-F6E4E3466AB5}"/>
              </a:ext>
            </a:extLst>
          </p:cNvPr>
          <p:cNvPicPr>
            <a:picLocks noChangeAspect="1"/>
          </p:cNvPicPr>
          <p:nvPr/>
        </p:nvPicPr>
        <p:blipFill>
          <a:blip r:embed="rId2"/>
          <a:stretch>
            <a:fillRect/>
          </a:stretch>
        </p:blipFill>
        <p:spPr>
          <a:xfrm>
            <a:off x="10187319" y="2350890"/>
            <a:ext cx="1562848" cy="2053015"/>
          </a:xfrm>
          <a:prstGeom prst="rect">
            <a:avLst/>
          </a:prstGeom>
        </p:spPr>
      </p:pic>
      <p:pic>
        <p:nvPicPr>
          <p:cNvPr id="8" name="Picture 7">
            <a:extLst>
              <a:ext uri="{FF2B5EF4-FFF2-40B4-BE49-F238E27FC236}">
                <a16:creationId xmlns:a16="http://schemas.microsoft.com/office/drawing/2014/main" id="{6C946C2B-400B-A158-17BF-03A04014C1E1}"/>
              </a:ext>
            </a:extLst>
          </p:cNvPr>
          <p:cNvPicPr>
            <a:picLocks noChangeAspect="1"/>
          </p:cNvPicPr>
          <p:nvPr/>
        </p:nvPicPr>
        <p:blipFill>
          <a:blip r:embed="rId3"/>
          <a:stretch>
            <a:fillRect/>
          </a:stretch>
        </p:blipFill>
        <p:spPr>
          <a:xfrm>
            <a:off x="9067800" y="4373732"/>
            <a:ext cx="2682368" cy="2133600"/>
          </a:xfrm>
          <a:prstGeom prst="rect">
            <a:avLst/>
          </a:prstGeom>
        </p:spPr>
      </p:pic>
      <p:pic>
        <p:nvPicPr>
          <p:cNvPr id="2" name="Picture 1">
            <a:extLst>
              <a:ext uri="{FF2B5EF4-FFF2-40B4-BE49-F238E27FC236}">
                <a16:creationId xmlns:a16="http://schemas.microsoft.com/office/drawing/2014/main" id="{AE01CB53-2BD9-916B-A5F7-E4F7954BA252}"/>
              </a:ext>
            </a:extLst>
          </p:cNvPr>
          <p:cNvPicPr>
            <a:picLocks noChangeAspect="1"/>
          </p:cNvPicPr>
          <p:nvPr/>
        </p:nvPicPr>
        <p:blipFill>
          <a:blip r:embed="rId4"/>
          <a:stretch>
            <a:fillRect/>
          </a:stretch>
        </p:blipFill>
        <p:spPr>
          <a:xfrm>
            <a:off x="8991601" y="2717327"/>
            <a:ext cx="1195718" cy="1656405"/>
          </a:xfrm>
          <a:prstGeom prst="rect">
            <a:avLst/>
          </a:prstGeom>
        </p:spPr>
      </p:pic>
    </p:spTree>
    <p:extLst>
      <p:ext uri="{BB962C8B-B14F-4D97-AF65-F5344CB8AC3E}">
        <p14:creationId xmlns:p14="http://schemas.microsoft.com/office/powerpoint/2010/main" val="204457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fontScale="90000"/>
          </a:bodyPr>
          <a:lstStyle/>
          <a:p>
            <a:br>
              <a:rPr lang="en-US" dirty="0"/>
            </a:br>
            <a:r>
              <a:rPr lang="en-US" dirty="0"/>
              <a:t>The Pre-World War II Economy</a:t>
            </a:r>
          </a:p>
        </p:txBody>
      </p:sp>
      <p:sp>
        <p:nvSpPr>
          <p:cNvPr id="20" name="Content Placeholder 3">
            <a:extLst>
              <a:ext uri="{FF2B5EF4-FFF2-40B4-BE49-F238E27FC236}">
                <a16:creationId xmlns:a16="http://schemas.microsoft.com/office/drawing/2014/main" id="{0F7BF4BF-3E30-5ADE-F127-6598B48E82DA}"/>
              </a:ext>
            </a:extLst>
          </p:cNvPr>
          <p:cNvSpPr>
            <a:spLocks noGrp="1"/>
          </p:cNvSpPr>
          <p:nvPr>
            <p:ph sz="half" idx="2"/>
          </p:nvPr>
        </p:nvSpPr>
        <p:spPr>
          <a:xfrm>
            <a:off x="441833" y="2163869"/>
            <a:ext cx="10911966" cy="4419726"/>
          </a:xfrm>
        </p:spPr>
        <p:txBody>
          <a:bodyPr>
            <a:normAutofit lnSpcReduction="10000"/>
          </a:bodyPr>
          <a:lstStyle/>
          <a:p>
            <a:r>
              <a:rPr lang="en-US" dirty="0"/>
              <a:t>In the late 1920s, the world economy was rocked by rising interest rates in Central Europe. The new central banks saw inflation coming and raised interest rates in an attempt to curb the growth of their money supply.</a:t>
            </a:r>
          </a:p>
          <a:p>
            <a:r>
              <a:rPr lang="en-US" spc="-50" dirty="0"/>
              <a:t>By 1929, Europe’s financial troubles translated to Great Britain and the United States. The Wall Street Crash came because the Federal Reserve Banks raised interest rates too quickly, causing credit to dry up, forcing owners of stock to sell their shares into a market full of sellers with no buyers.</a:t>
            </a:r>
          </a:p>
          <a:p>
            <a:r>
              <a:rPr lang="en-US" spc="-50" dirty="0"/>
              <a:t>The Central Banks raised interest rates too quickly causing a credit squeeze. If our current Federal Reserve continues to raise interest rates too quickly, we will see a crash like what we saw in 1929.</a:t>
            </a:r>
          </a:p>
          <a:p>
            <a:pPr marL="0" indent="0">
              <a:buNone/>
            </a:pPr>
            <a:endParaRPr lang="en-US" spc="-50" dirty="0"/>
          </a:p>
        </p:txBody>
      </p:sp>
    </p:spTree>
    <p:extLst>
      <p:ext uri="{BB962C8B-B14F-4D97-AF65-F5344CB8AC3E}">
        <p14:creationId xmlns:p14="http://schemas.microsoft.com/office/powerpoint/2010/main" val="428944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dirty="0"/>
              <a:t>Tom Mack and Tom Baird</a:t>
            </a:r>
          </a:p>
          <a:p>
            <a:r>
              <a:rPr lang="en-US" dirty="0">
                <a:solidFill>
                  <a:srgbClr val="FFFF00">
                    <a:alpha val="60000"/>
                  </a:srgbClr>
                </a:solidFill>
                <a:hlinkClick r:id="rId2">
                  <a:extLst>
                    <a:ext uri="{A12FA001-AC4F-418D-AE19-62706E023703}">
                      <ahyp:hlinkClr xmlns:ahyp="http://schemas.microsoft.com/office/drawing/2018/hyperlinkcolor" val="tx"/>
                    </a:ext>
                  </a:extLst>
                </a:hlinkClick>
              </a:rPr>
              <a:t>media@aliveontheedge.com</a:t>
            </a:r>
            <a:endParaRPr lang="en-US" dirty="0">
              <a:solidFill>
                <a:srgbClr val="FFFF00">
                  <a:alpha val="60000"/>
                </a:srgbClr>
              </a:solidFill>
            </a:endParaRPr>
          </a:p>
          <a:p>
            <a:r>
              <a:rPr lang="en-US" dirty="0">
                <a:solidFill>
                  <a:srgbClr val="FFFF00">
                    <a:alpha val="60000"/>
                  </a:srgbClr>
                </a:solidFill>
                <a:hlinkClick r:id="rId3">
                  <a:extLst>
                    <a:ext uri="{A12FA001-AC4F-418D-AE19-62706E023703}">
                      <ahyp:hlinkClr xmlns:ahyp="http://schemas.microsoft.com/office/drawing/2018/hyperlinkcolor" val="tx"/>
                    </a:ext>
                  </a:extLst>
                </a:hlinkClick>
              </a:rPr>
              <a:t>http://aliveontheedge.com</a:t>
            </a:r>
            <a:r>
              <a:rPr lang="en-US" dirty="0"/>
              <a:t> </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Date Placeholder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a:lstStyle/>
          <a:p>
            <a:r>
              <a:rPr lang="en-US"/>
              <a:t>Tuesday, February 2, 20XX</a:t>
            </a:r>
          </a:p>
        </p:txBody>
      </p:sp>
      <p:sp>
        <p:nvSpPr>
          <p:cNvPr id="5" name="Footer Placeholder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a:lstStyle/>
          <a:p>
            <a:r>
              <a:rPr lang="en-US"/>
              <a:t>Sample Footer Text</a:t>
            </a:r>
          </a:p>
        </p:txBody>
      </p:sp>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fld id="{DBA1B0FB-D917-4C8C-928F-313BD683BF39}" type="slidenum">
              <a:rPr lang="en-US" smtClean="0"/>
              <a:pPr/>
              <a:t>39</a:t>
            </a:fld>
            <a:endParaRPr lang="en-US"/>
          </a:p>
        </p:txBody>
      </p:sp>
    </p:spTree>
    <p:extLst>
      <p:ext uri="{BB962C8B-B14F-4D97-AF65-F5344CB8AC3E}">
        <p14:creationId xmlns:p14="http://schemas.microsoft.com/office/powerpoint/2010/main" val="324779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r>
              <a:rPr lang="en-US" dirty="0"/>
              <a:t>The Third Seal – The Black Horse</a:t>
            </a:r>
          </a:p>
        </p:txBody>
      </p:sp>
      <p:sp>
        <p:nvSpPr>
          <p:cNvPr id="14" name="Content Placeholder 13"/>
          <p:cNvSpPr>
            <a:spLocks noGrp="1"/>
          </p:cNvSpPr>
          <p:nvPr>
            <p:ph sz="half" idx="1"/>
          </p:nvPr>
        </p:nvSpPr>
        <p:spPr>
          <a:xfrm>
            <a:off x="1489756" y="1984248"/>
            <a:ext cx="4800600" cy="4187952"/>
          </a:xfrm>
        </p:spPr>
        <p:txBody>
          <a:bodyPr>
            <a:normAutofit/>
          </a:bodyPr>
          <a:lstStyle/>
          <a:p>
            <a:r>
              <a:rPr lang="en-US" sz="2200" dirty="0"/>
              <a:t>And when he had opened the third seal, I heard the third beast (the face of a man) say, Come and see. And I beheld, and lo a </a:t>
            </a:r>
            <a:r>
              <a:rPr lang="en-US" sz="2200" u="sng" dirty="0"/>
              <a:t>black</a:t>
            </a:r>
            <a:r>
              <a:rPr lang="en-US" sz="2200" dirty="0"/>
              <a:t> horse; and he that sat on him had </a:t>
            </a:r>
            <a:r>
              <a:rPr lang="en-US" sz="2200" u="sng" dirty="0"/>
              <a:t>a pair of balances</a:t>
            </a:r>
            <a:r>
              <a:rPr lang="en-US" sz="2200" dirty="0"/>
              <a:t> in his hand. </a:t>
            </a:r>
          </a:p>
          <a:p>
            <a:r>
              <a:rPr lang="en-US" sz="2200" dirty="0"/>
              <a:t>And I heard a voice in the midst of the four beasts say, “A </a:t>
            </a:r>
            <a:r>
              <a:rPr lang="en-US" sz="2200" u="sng" dirty="0"/>
              <a:t>measure</a:t>
            </a:r>
            <a:r>
              <a:rPr lang="en-US" sz="2200" dirty="0"/>
              <a:t> of </a:t>
            </a:r>
            <a:r>
              <a:rPr lang="en-US" sz="2200" u="sng" dirty="0"/>
              <a:t>wheat</a:t>
            </a:r>
            <a:r>
              <a:rPr lang="en-US" sz="2200" dirty="0"/>
              <a:t> for a </a:t>
            </a:r>
            <a:r>
              <a:rPr lang="en-US" sz="2200" u="sng" dirty="0"/>
              <a:t>penny</a:t>
            </a:r>
            <a:r>
              <a:rPr lang="en-US" sz="2200" dirty="0"/>
              <a:t>, and three </a:t>
            </a:r>
            <a:r>
              <a:rPr lang="en-US" sz="2200" u="sng" dirty="0"/>
              <a:t>measures</a:t>
            </a:r>
            <a:r>
              <a:rPr lang="en-US" sz="2200" dirty="0"/>
              <a:t> of </a:t>
            </a:r>
            <a:r>
              <a:rPr lang="en-US" sz="2200" u="sng" dirty="0"/>
              <a:t>barley</a:t>
            </a:r>
            <a:r>
              <a:rPr lang="en-US" sz="2200" dirty="0"/>
              <a:t> for a </a:t>
            </a:r>
            <a:r>
              <a:rPr lang="en-US" sz="2200" u="sng" dirty="0"/>
              <a:t>penny</a:t>
            </a:r>
            <a:r>
              <a:rPr lang="en-US" sz="2200" dirty="0"/>
              <a:t>; and see thou hurt not the </a:t>
            </a:r>
            <a:r>
              <a:rPr lang="en-US" sz="2200" u="sng" dirty="0"/>
              <a:t>oil</a:t>
            </a:r>
            <a:r>
              <a:rPr lang="en-US" sz="2200" dirty="0"/>
              <a:t> and the </a:t>
            </a:r>
            <a:r>
              <a:rPr lang="en-US" sz="2200" u="sng" dirty="0"/>
              <a:t>wine</a:t>
            </a:r>
            <a:r>
              <a:rPr lang="en-US" sz="2200" dirty="0"/>
              <a:t>.” (Revelation 6:5-6)</a:t>
            </a:r>
          </a:p>
        </p:txBody>
      </p:sp>
      <p:pic>
        <p:nvPicPr>
          <p:cNvPr id="2" name="Picture 1">
            <a:extLst>
              <a:ext uri="{FF2B5EF4-FFF2-40B4-BE49-F238E27FC236}">
                <a16:creationId xmlns:a16="http://schemas.microsoft.com/office/drawing/2014/main" id="{57C58D8D-94B2-258B-E8CC-489B1BBBD00B}"/>
              </a:ext>
            </a:extLst>
          </p:cNvPr>
          <p:cNvPicPr>
            <a:picLocks noChangeAspect="1"/>
          </p:cNvPicPr>
          <p:nvPr/>
        </p:nvPicPr>
        <p:blipFill>
          <a:blip r:embed="rId2"/>
          <a:stretch>
            <a:fillRect/>
          </a:stretch>
        </p:blipFill>
        <p:spPr>
          <a:xfrm>
            <a:off x="6553201" y="2302002"/>
            <a:ext cx="4800601" cy="3552444"/>
          </a:xfrm>
          <a:prstGeom prst="rect">
            <a:avLst/>
          </a:prstGeom>
          <a:noFill/>
        </p:spPr>
      </p:pic>
    </p:spTree>
    <p:extLst>
      <p:ext uri="{BB962C8B-B14F-4D97-AF65-F5344CB8AC3E}">
        <p14:creationId xmlns:p14="http://schemas.microsoft.com/office/powerpoint/2010/main" val="27176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E279-9727-80C8-D51E-DA797E5AEE23}"/>
              </a:ext>
            </a:extLst>
          </p:cNvPr>
          <p:cNvSpPr>
            <a:spLocks noGrp="1"/>
          </p:cNvSpPr>
          <p:nvPr>
            <p:ph type="title"/>
          </p:nvPr>
        </p:nvSpPr>
        <p:spPr/>
        <p:txBody>
          <a:bodyPr anchor="ctr">
            <a:normAutofit/>
          </a:bodyPr>
          <a:lstStyle/>
          <a:p>
            <a:pPr algn="ctr"/>
            <a:r>
              <a:rPr lang="en-US" sz="8000" dirty="0"/>
              <a:t>Inflation and How It Affects Your Life</a:t>
            </a:r>
          </a:p>
        </p:txBody>
      </p:sp>
      <p:sp>
        <p:nvSpPr>
          <p:cNvPr id="3" name="Text Placeholder 2">
            <a:extLst>
              <a:ext uri="{FF2B5EF4-FFF2-40B4-BE49-F238E27FC236}">
                <a16:creationId xmlns:a16="http://schemas.microsoft.com/office/drawing/2014/main" id="{899FBA48-42ED-6FA0-C795-537E4B9CDEC3}"/>
              </a:ext>
            </a:extLst>
          </p:cNvPr>
          <p:cNvSpPr>
            <a:spLocks noGrp="1"/>
          </p:cNvSpPr>
          <p:nvPr>
            <p:ph type="body" idx="1"/>
          </p:nvPr>
        </p:nvSpPr>
        <p:spPr/>
        <p:txBody>
          <a:bodyPr>
            <a:normAutofit/>
          </a:bodyPr>
          <a:lstStyle/>
          <a:p>
            <a:pPr algn="ctr"/>
            <a:r>
              <a:rPr lang="en-US" sz="3600" dirty="0">
                <a:solidFill>
                  <a:schemeClr val="accent2">
                    <a:lumMod val="20000"/>
                    <a:lumOff val="80000"/>
                  </a:schemeClr>
                </a:solidFill>
              </a:rPr>
              <a:t>Can this Monster be Tamed?</a:t>
            </a:r>
          </a:p>
        </p:txBody>
      </p:sp>
    </p:spTree>
    <p:extLst>
      <p:ext uri="{BB962C8B-B14F-4D97-AF65-F5344CB8AC3E}">
        <p14:creationId xmlns:p14="http://schemas.microsoft.com/office/powerpoint/2010/main" val="362641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Understanding Inflation</a:t>
            </a:r>
          </a:p>
        </p:txBody>
      </p:sp>
      <p:sp>
        <p:nvSpPr>
          <p:cNvPr id="14" name="Content Placeholder 13"/>
          <p:cNvSpPr>
            <a:spLocks noGrp="1"/>
          </p:cNvSpPr>
          <p:nvPr>
            <p:ph sz="half" idx="1"/>
          </p:nvPr>
        </p:nvSpPr>
        <p:spPr>
          <a:xfrm>
            <a:off x="1489756" y="1984248"/>
            <a:ext cx="10016444" cy="4492752"/>
          </a:xfrm>
        </p:spPr>
        <p:txBody>
          <a:bodyPr anchor="t">
            <a:normAutofit/>
          </a:bodyPr>
          <a:lstStyle/>
          <a:p>
            <a:r>
              <a:rPr lang="en-US" sz="3200" dirty="0"/>
              <a:t>While many economists claim to have the perfect definition for inflation, most of them will agree with this statement:</a:t>
            </a:r>
          </a:p>
          <a:p>
            <a:pPr lvl="1"/>
            <a:r>
              <a:rPr lang="en-US" sz="2400" dirty="0"/>
              <a:t>Inflation is the increase in the quantity of money that is </a:t>
            </a:r>
            <a:r>
              <a:rPr lang="en-US" sz="2400" u="sng" dirty="0"/>
              <a:t>not</a:t>
            </a:r>
            <a:r>
              <a:rPr lang="en-US" sz="2400" dirty="0"/>
              <a:t> offset by a corresponding increase in the value of goods and services created by that nation (Called the Gross Domestic Product (GDP) but in times past called the Gross National Product (GNP)), price inflation will necessarily follow, always leaving a poorer nation.</a:t>
            </a:r>
          </a:p>
        </p:txBody>
      </p:sp>
    </p:spTree>
    <p:extLst>
      <p:ext uri="{BB962C8B-B14F-4D97-AF65-F5344CB8AC3E}">
        <p14:creationId xmlns:p14="http://schemas.microsoft.com/office/powerpoint/2010/main" val="20520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Understanding Inflation</a:t>
            </a:r>
          </a:p>
        </p:txBody>
      </p:sp>
      <p:sp>
        <p:nvSpPr>
          <p:cNvPr id="14" name="Content Placeholder 13"/>
          <p:cNvSpPr>
            <a:spLocks noGrp="1"/>
          </p:cNvSpPr>
          <p:nvPr>
            <p:ph sz="half" idx="1"/>
          </p:nvPr>
        </p:nvSpPr>
        <p:spPr>
          <a:xfrm>
            <a:off x="1489756" y="1984248"/>
            <a:ext cx="10016444" cy="4492752"/>
          </a:xfrm>
        </p:spPr>
        <p:txBody>
          <a:bodyPr anchor="t">
            <a:normAutofit lnSpcReduction="10000"/>
          </a:bodyPr>
          <a:lstStyle/>
          <a:p>
            <a:r>
              <a:rPr lang="en-US" sz="3200" dirty="0"/>
              <a:t>Traditionally, the Federal Reserve Banks measured the total supply of money in the United States economy using what we called the M3 - Monetary Aggregate.</a:t>
            </a:r>
          </a:p>
          <a:p>
            <a:pPr lvl="1"/>
            <a:r>
              <a:rPr lang="en-US" sz="2600" dirty="0"/>
              <a:t>However, on March 23, 2006, the Board of Governors ceased publishing this figure.</a:t>
            </a:r>
          </a:p>
          <a:p>
            <a:pPr lvl="1"/>
            <a:r>
              <a:rPr lang="en-US" sz="2600" dirty="0"/>
              <a:t>Without this figure, we have no effective way to measure inflation.</a:t>
            </a:r>
          </a:p>
          <a:p>
            <a:pPr lvl="1"/>
            <a:r>
              <a:rPr lang="en-US" sz="2600" dirty="0"/>
              <a:t>The recent publication of an 8.2% inflation rate is based upon the cost of a “basket” of goods and services. </a:t>
            </a:r>
            <a:r>
              <a:rPr lang="en-US" sz="2600" dirty="0">
                <a:solidFill>
                  <a:srgbClr val="FFFF00">
                    <a:alpha val="60000"/>
                  </a:srgbClr>
                </a:solidFill>
                <a:hlinkClick r:id="rId2">
                  <a:extLst>
                    <a:ext uri="{A12FA001-AC4F-418D-AE19-62706E023703}">
                      <ahyp:hlinkClr xmlns:ahyp="http://schemas.microsoft.com/office/drawing/2018/hyperlinkcolor" val="tx"/>
                    </a:ext>
                  </a:extLst>
                </a:hlinkClick>
              </a:rPr>
              <a:t>Click here to download report for June 10, 2022.</a:t>
            </a:r>
            <a:r>
              <a:rPr lang="en-US" sz="2600" dirty="0">
                <a:solidFill>
                  <a:srgbClr val="FFFF00">
                    <a:alpha val="60000"/>
                  </a:srgbClr>
                </a:solidFill>
              </a:rPr>
              <a:t>     </a:t>
            </a:r>
            <a:r>
              <a:rPr lang="en-US" sz="2600" dirty="0">
                <a:solidFill>
                  <a:srgbClr val="FFFF00">
                    <a:alpha val="60000"/>
                  </a:srgbClr>
                </a:solidFill>
                <a:hlinkClick r:id="rId3"/>
              </a:rPr>
              <a:t>U.S. Government Link</a:t>
            </a:r>
            <a:endParaRPr lang="en-US" sz="2600" dirty="0">
              <a:solidFill>
                <a:srgbClr val="FFFF00">
                  <a:alpha val="60000"/>
                </a:srgbClr>
              </a:solidFill>
            </a:endParaRPr>
          </a:p>
        </p:txBody>
      </p:sp>
    </p:spTree>
    <p:extLst>
      <p:ext uri="{BB962C8B-B14F-4D97-AF65-F5344CB8AC3E}">
        <p14:creationId xmlns:p14="http://schemas.microsoft.com/office/powerpoint/2010/main" val="35854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Rise in the Russian Ruble</a:t>
            </a:r>
          </a:p>
        </p:txBody>
      </p:sp>
      <p:sp>
        <p:nvSpPr>
          <p:cNvPr id="14" name="Content Placeholder 13"/>
          <p:cNvSpPr>
            <a:spLocks noGrp="1"/>
          </p:cNvSpPr>
          <p:nvPr>
            <p:ph sz="half" idx="1"/>
          </p:nvPr>
        </p:nvSpPr>
        <p:spPr>
          <a:xfrm>
            <a:off x="1489756" y="1984248"/>
            <a:ext cx="10016444" cy="4492752"/>
          </a:xfrm>
        </p:spPr>
        <p:txBody>
          <a:bodyPr anchor="t">
            <a:normAutofit/>
          </a:bodyPr>
          <a:lstStyle/>
          <a:p>
            <a:r>
              <a:rPr lang="en-US" sz="2800" dirty="0"/>
              <a:t>Right now, the Russian Ruble is rising against all other currencies because Russian companies and banks will NOT accept foreign currencies in payment for Russian goods like oil, natural gas, and now, other Russian commodities. Because of this:</a:t>
            </a:r>
          </a:p>
          <a:p>
            <a:pPr lvl="1"/>
            <a:r>
              <a:rPr lang="en-US" sz="2400" dirty="0"/>
              <a:t>The demand for Euros, Dollars, Pounds, and Swiss Francs has decreased while the demand for Russian Rubles has increased.</a:t>
            </a:r>
          </a:p>
          <a:p>
            <a:pPr lvl="1"/>
            <a:r>
              <a:rPr lang="en-US" sz="2400" dirty="0"/>
              <a:t>Despite this disparity, the European Union has gone ahead with a sixth round of sanctions!</a:t>
            </a:r>
          </a:p>
        </p:txBody>
      </p:sp>
    </p:spTree>
    <p:extLst>
      <p:ext uri="{BB962C8B-B14F-4D97-AF65-F5344CB8AC3E}">
        <p14:creationId xmlns:p14="http://schemas.microsoft.com/office/powerpoint/2010/main" val="6614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b">
            <a:normAutofit/>
          </a:bodyPr>
          <a:lstStyle/>
          <a:p>
            <a:pPr algn="ctr"/>
            <a:r>
              <a:rPr lang="en-US" dirty="0"/>
              <a:t>The Russian Policy</a:t>
            </a:r>
          </a:p>
        </p:txBody>
      </p:sp>
      <p:sp>
        <p:nvSpPr>
          <p:cNvPr id="14" name="Content Placeholder 13"/>
          <p:cNvSpPr>
            <a:spLocks noGrp="1"/>
          </p:cNvSpPr>
          <p:nvPr>
            <p:ph sz="half" idx="1"/>
          </p:nvPr>
        </p:nvSpPr>
        <p:spPr>
          <a:xfrm>
            <a:off x="1171852" y="1984248"/>
            <a:ext cx="10562948" cy="4492752"/>
          </a:xfrm>
        </p:spPr>
        <p:txBody>
          <a:bodyPr anchor="t">
            <a:normAutofit/>
          </a:bodyPr>
          <a:lstStyle/>
          <a:p>
            <a:r>
              <a:rPr lang="en-US" sz="3200" dirty="0"/>
              <a:t>Russian president Vladimir Putin shocked the world when he started following the Austrian Economic Theories of Ludwig von Mises and pegged the value of the Russian Ruble to gold.</a:t>
            </a:r>
          </a:p>
          <a:p>
            <a:pPr lvl="1"/>
            <a:r>
              <a:rPr lang="en-US" sz="2400" dirty="0"/>
              <a:t>The Austrian School suggests that pegging your currency to gold will control inflation and keep the money supply in check.</a:t>
            </a:r>
          </a:p>
          <a:p>
            <a:pPr lvl="1"/>
            <a:r>
              <a:rPr lang="en-US" sz="2400" dirty="0"/>
              <a:t>It is interesting that the Russian Central Bank rarely intervenes in the Russian Economy while the European Union, Great Britain, and the Federal Reserve frequently intervene in their economies.</a:t>
            </a:r>
          </a:p>
        </p:txBody>
      </p:sp>
    </p:spTree>
    <p:extLst>
      <p:ext uri="{BB962C8B-B14F-4D97-AF65-F5344CB8AC3E}">
        <p14:creationId xmlns:p14="http://schemas.microsoft.com/office/powerpoint/2010/main" val="377386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{2347860B-7A93-49FD-9B22-ECC939306FF3}tf33713516_win32</Template>
  <TotalTime>1312</TotalTime>
  <Words>3600</Words>
  <Application>Microsoft Office PowerPoint</Application>
  <PresentationFormat>Widescreen</PresentationFormat>
  <Paragraphs>206</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Gill Sans MT</vt:lpstr>
      <vt:lpstr>Walbaum Display</vt:lpstr>
      <vt:lpstr>3DFloatVTI</vt:lpstr>
      <vt:lpstr>The Third Seal: The Black Horse of Inflation – Part II</vt:lpstr>
      <vt:lpstr>The Four Horsemen of the Apocalypse</vt:lpstr>
      <vt:lpstr>The Four Horsemen of the Apocalypse</vt:lpstr>
      <vt:lpstr>The Third Seal – The Black Horse</vt:lpstr>
      <vt:lpstr>Inflation and How It Affects Your Life</vt:lpstr>
      <vt:lpstr>Understanding Inflation</vt:lpstr>
      <vt:lpstr>Understanding Inflation</vt:lpstr>
      <vt:lpstr>The Rise in the Russian Ruble</vt:lpstr>
      <vt:lpstr>The Russian Policy</vt:lpstr>
      <vt:lpstr>The Russian Policy</vt:lpstr>
      <vt:lpstr>The Russian Policy</vt:lpstr>
      <vt:lpstr>The Russian Policy</vt:lpstr>
      <vt:lpstr>The Russian Policy</vt:lpstr>
      <vt:lpstr>The Russian Policy</vt:lpstr>
      <vt:lpstr>The Defense Industries Compared</vt:lpstr>
      <vt:lpstr>What is the Difference Between USA Defense Industries and Their Russian Counterpart Industries?</vt:lpstr>
      <vt:lpstr>Inflation in History</vt:lpstr>
      <vt:lpstr>Biblical History</vt:lpstr>
      <vt:lpstr>Biblical History</vt:lpstr>
      <vt:lpstr>The Biblical Solution</vt:lpstr>
      <vt:lpstr>The Biblical Solution</vt:lpstr>
      <vt:lpstr>The Biblical Solution</vt:lpstr>
      <vt:lpstr>The Biblical Solution</vt:lpstr>
      <vt:lpstr>The Biblical Solution</vt:lpstr>
      <vt:lpstr>The Biblical Solution</vt:lpstr>
      <vt:lpstr>The Biblical Solution</vt:lpstr>
      <vt:lpstr>Economic History of Inflation</vt:lpstr>
      <vt:lpstr>Pre-World War I Economics</vt:lpstr>
      <vt:lpstr>Pre-World War I Economics</vt:lpstr>
      <vt:lpstr>Pre-World War I Economics</vt:lpstr>
      <vt:lpstr>PowerPoint Presentation</vt:lpstr>
      <vt:lpstr>Pre-World War I Economics</vt:lpstr>
      <vt:lpstr>Pre-World War I Economics</vt:lpstr>
      <vt:lpstr> The Aftermath of World War I</vt:lpstr>
      <vt:lpstr> The Aftermath of World War I</vt:lpstr>
      <vt:lpstr> The Aftermath of World War I</vt:lpstr>
      <vt:lpstr> The Aftermath of World War I</vt:lpstr>
      <vt:lpstr> The Pre-World War II Economy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Third Seal: The Black Horse of Inflation – Part II</dc:title>
  <dc:creator>Tom Mack</dc:creator>
  <cp:lastModifiedBy>Tom Mack</cp:lastModifiedBy>
  <cp:revision>14</cp:revision>
  <dcterms:created xsi:type="dcterms:W3CDTF">2022-06-07T04:56:40Z</dcterms:created>
  <dcterms:modified xsi:type="dcterms:W3CDTF">2022-06-22T05:10:58Z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