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46"/>
  </p:notesMasterIdLst>
  <p:handoutMasterIdLst>
    <p:handoutMasterId r:id="rId47"/>
  </p:handoutMasterIdLst>
  <p:sldIdLst>
    <p:sldId id="295" r:id="rId2"/>
    <p:sldId id="512" r:id="rId3"/>
    <p:sldId id="513" r:id="rId4"/>
    <p:sldId id="527" r:id="rId5"/>
    <p:sldId id="529" r:id="rId6"/>
    <p:sldId id="533" r:id="rId7"/>
    <p:sldId id="528" r:id="rId8"/>
    <p:sldId id="530" r:id="rId9"/>
    <p:sldId id="531" r:id="rId10"/>
    <p:sldId id="532" r:id="rId11"/>
    <p:sldId id="484" r:id="rId12"/>
    <p:sldId id="526" r:id="rId13"/>
    <p:sldId id="534" r:id="rId14"/>
    <p:sldId id="535" r:id="rId15"/>
    <p:sldId id="536" r:id="rId16"/>
    <p:sldId id="537" r:id="rId17"/>
    <p:sldId id="518" r:id="rId18"/>
    <p:sldId id="519" r:id="rId19"/>
    <p:sldId id="520" r:id="rId20"/>
    <p:sldId id="521" r:id="rId21"/>
    <p:sldId id="522" r:id="rId22"/>
    <p:sldId id="523" r:id="rId23"/>
    <p:sldId id="524" r:id="rId24"/>
    <p:sldId id="525" r:id="rId25"/>
    <p:sldId id="538" r:id="rId26"/>
    <p:sldId id="483" r:id="rId27"/>
    <p:sldId id="514" r:id="rId28"/>
    <p:sldId id="515" r:id="rId29"/>
    <p:sldId id="516" r:id="rId30"/>
    <p:sldId id="507" r:id="rId31"/>
    <p:sldId id="498" r:id="rId32"/>
    <p:sldId id="502" r:id="rId33"/>
    <p:sldId id="499" r:id="rId34"/>
    <p:sldId id="503" r:id="rId35"/>
    <p:sldId id="539" r:id="rId36"/>
    <p:sldId id="504" r:id="rId37"/>
    <p:sldId id="463" r:id="rId38"/>
    <p:sldId id="479" r:id="rId39"/>
    <p:sldId id="480" r:id="rId40"/>
    <p:sldId id="464" r:id="rId41"/>
    <p:sldId id="517" r:id="rId42"/>
    <p:sldId id="540" r:id="rId43"/>
    <p:sldId id="541" r:id="rId44"/>
    <p:sldId id="54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2" autoAdjust="0"/>
    <p:restoredTop sz="90551" autoAdjust="0"/>
  </p:normalViewPr>
  <p:slideViewPr>
    <p:cSldViewPr snapToGrid="0" snapToObjects="1">
      <p:cViewPr varScale="1">
        <p:scale>
          <a:sx n="93" d="100"/>
          <a:sy n="93" d="100"/>
        </p:scale>
        <p:origin x="876" y="72"/>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9/5/2022</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9/5/2022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08512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37</a:t>
            </a:fld>
            <a:endParaRPr lang="en-US" dirty="0"/>
          </a:p>
        </p:txBody>
      </p:sp>
    </p:spTree>
    <p:extLst>
      <p:ext uri="{BB962C8B-B14F-4D97-AF65-F5344CB8AC3E}">
        <p14:creationId xmlns:p14="http://schemas.microsoft.com/office/powerpoint/2010/main" val="225908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38</a:t>
            </a:fld>
            <a:endParaRPr lang="en-US" dirty="0"/>
          </a:p>
        </p:txBody>
      </p:sp>
    </p:spTree>
    <p:extLst>
      <p:ext uri="{BB962C8B-B14F-4D97-AF65-F5344CB8AC3E}">
        <p14:creationId xmlns:p14="http://schemas.microsoft.com/office/powerpoint/2010/main" val="406831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39</a:t>
            </a:fld>
            <a:endParaRPr lang="en-US" dirty="0"/>
          </a:p>
        </p:txBody>
      </p:sp>
    </p:spTree>
    <p:extLst>
      <p:ext uri="{BB962C8B-B14F-4D97-AF65-F5344CB8AC3E}">
        <p14:creationId xmlns:p14="http://schemas.microsoft.com/office/powerpoint/2010/main" val="381797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40</a:t>
            </a:fld>
            <a:endParaRPr lang="en-US" dirty="0"/>
          </a:p>
        </p:txBody>
      </p:sp>
    </p:spTree>
    <p:extLst>
      <p:ext uri="{BB962C8B-B14F-4D97-AF65-F5344CB8AC3E}">
        <p14:creationId xmlns:p14="http://schemas.microsoft.com/office/powerpoint/2010/main" val="177457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41</a:t>
            </a:fld>
            <a:endParaRPr lang="en-US" dirty="0"/>
          </a:p>
        </p:txBody>
      </p:sp>
    </p:spTree>
    <p:extLst>
      <p:ext uri="{BB962C8B-B14F-4D97-AF65-F5344CB8AC3E}">
        <p14:creationId xmlns:p14="http://schemas.microsoft.com/office/powerpoint/2010/main" val="204120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42</a:t>
            </a:fld>
            <a:endParaRPr lang="en-US" dirty="0"/>
          </a:p>
        </p:txBody>
      </p:sp>
    </p:spTree>
    <p:extLst>
      <p:ext uri="{BB962C8B-B14F-4D97-AF65-F5344CB8AC3E}">
        <p14:creationId xmlns:p14="http://schemas.microsoft.com/office/powerpoint/2010/main" val="427846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11</a:t>
            </a:fld>
            <a:endParaRPr lang="en-US" dirty="0"/>
          </a:p>
        </p:txBody>
      </p:sp>
    </p:spTree>
    <p:extLst>
      <p:ext uri="{BB962C8B-B14F-4D97-AF65-F5344CB8AC3E}">
        <p14:creationId xmlns:p14="http://schemas.microsoft.com/office/powerpoint/2010/main" val="77022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26</a:t>
            </a:fld>
            <a:endParaRPr lang="en-US" dirty="0"/>
          </a:p>
        </p:txBody>
      </p:sp>
    </p:spTree>
    <p:extLst>
      <p:ext uri="{BB962C8B-B14F-4D97-AF65-F5344CB8AC3E}">
        <p14:creationId xmlns:p14="http://schemas.microsoft.com/office/powerpoint/2010/main" val="261190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31</a:t>
            </a:fld>
            <a:endParaRPr lang="en-US" dirty="0"/>
          </a:p>
        </p:txBody>
      </p:sp>
    </p:spTree>
    <p:extLst>
      <p:ext uri="{BB962C8B-B14F-4D97-AF65-F5344CB8AC3E}">
        <p14:creationId xmlns:p14="http://schemas.microsoft.com/office/powerpoint/2010/main" val="204339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32</a:t>
            </a:fld>
            <a:endParaRPr lang="en-US" dirty="0"/>
          </a:p>
        </p:txBody>
      </p:sp>
    </p:spTree>
    <p:extLst>
      <p:ext uri="{BB962C8B-B14F-4D97-AF65-F5344CB8AC3E}">
        <p14:creationId xmlns:p14="http://schemas.microsoft.com/office/powerpoint/2010/main" val="62045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33</a:t>
            </a:fld>
            <a:endParaRPr lang="en-US" dirty="0"/>
          </a:p>
        </p:txBody>
      </p:sp>
    </p:spTree>
    <p:extLst>
      <p:ext uri="{BB962C8B-B14F-4D97-AF65-F5344CB8AC3E}">
        <p14:creationId xmlns:p14="http://schemas.microsoft.com/office/powerpoint/2010/main" val="186987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34</a:t>
            </a:fld>
            <a:endParaRPr lang="en-US" dirty="0"/>
          </a:p>
        </p:txBody>
      </p:sp>
    </p:spTree>
    <p:extLst>
      <p:ext uri="{BB962C8B-B14F-4D97-AF65-F5344CB8AC3E}">
        <p14:creationId xmlns:p14="http://schemas.microsoft.com/office/powerpoint/2010/main" val="1770071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35</a:t>
            </a:fld>
            <a:endParaRPr lang="en-US" dirty="0"/>
          </a:p>
        </p:txBody>
      </p:sp>
    </p:spTree>
    <p:extLst>
      <p:ext uri="{BB962C8B-B14F-4D97-AF65-F5344CB8AC3E}">
        <p14:creationId xmlns:p14="http://schemas.microsoft.com/office/powerpoint/2010/main" val="23650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303FA8-A3F3-7640-B13D-36C73B3E5587}" type="slidenum">
              <a:rPr lang="en-US" smtClean="0"/>
              <a:t>36</a:t>
            </a:fld>
            <a:endParaRPr lang="en-US" dirty="0"/>
          </a:p>
        </p:txBody>
      </p:sp>
    </p:spTree>
    <p:extLst>
      <p:ext uri="{BB962C8B-B14F-4D97-AF65-F5344CB8AC3E}">
        <p14:creationId xmlns:p14="http://schemas.microsoft.com/office/powerpoint/2010/main" val="6399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2CB9073-1A97-EF48-93BC-E626B884D79B}"/>
              </a:ext>
            </a:extLst>
          </p:cNvPr>
          <p:cNvSpPr>
            <a:spLocks noGrp="1"/>
          </p:cNvSpPr>
          <p:nvPr>
            <p:ph type="pic" sz="quarter" idx="14"/>
          </p:nvPr>
        </p:nvSpPr>
        <p:spPr>
          <a:xfrm>
            <a:off x="-9249" y="-4352"/>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solidFill>
            <a:schemeClr val="tx1"/>
          </a:solidFill>
        </p:spPr>
        <p:txBody>
          <a:bodyPr wrap="square">
            <a:noAutofit/>
          </a:bodyPr>
          <a:lstStyle/>
          <a:p>
            <a:r>
              <a:rPr lang="en-US"/>
              <a:t>Click icon to add picture</a:t>
            </a:r>
            <a:endParaRPr lang="en-US" dirty="0"/>
          </a:p>
        </p:txBody>
      </p:sp>
      <p:sp>
        <p:nvSpPr>
          <p:cNvPr id="12" name="Text Placeholder 2">
            <a:extLst>
              <a:ext uri="{FF2B5EF4-FFF2-40B4-BE49-F238E27FC236}">
                <a16:creationId xmlns:a16="http://schemas.microsoft.com/office/drawing/2014/main" id="{63A7554C-2E3E-454F-9E07-C38195D4CF32}"/>
              </a:ext>
            </a:extLst>
          </p:cNvPr>
          <p:cNvSpPr>
            <a:spLocks noGrp="1"/>
          </p:cNvSpPr>
          <p:nvPr>
            <p:ph type="body" idx="13" hasCustomPrompt="1"/>
          </p:nvPr>
        </p:nvSpPr>
        <p:spPr>
          <a:xfrm>
            <a:off x="838200" y="4561873"/>
            <a:ext cx="10515600" cy="703135"/>
          </a:xfrm>
        </p:spPr>
        <p:txBody>
          <a:bodyPr lIns="91440" rIns="91440" anchor="ctr">
            <a:normAutofit/>
          </a:bodyPr>
          <a:lstStyle>
            <a:lvl1pPr marL="0" indent="0" algn="l">
              <a:lnSpc>
                <a:spcPct val="150000"/>
              </a:lnSpc>
              <a:buNone/>
              <a:defRPr sz="2400" b="1" i="0" cap="all" spc="600" baseline="0">
                <a:solidFill>
                  <a:schemeClr val="bg1"/>
                </a:solidFill>
                <a:latin typeface="MingLiU" panose="02020509000000000000" pitchFamily="49" charset="-120"/>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latin typeface="Meiryo UI" panose="020B0604030504040204" pitchFamily="50" charset="-128"/>
                <a:ea typeface="Meiryo UI" panose="020B0604030504040204" pitchFamily="50" charset="-128"/>
              </a:rPr>
              <a:t>Subtitle</a:t>
            </a:r>
            <a:endParaRPr lang="ja-JP" altLang="en-US" dirty="0">
              <a:latin typeface="Meiryo UI" panose="020B0604030504040204" pitchFamily="50" charset="-128"/>
              <a:ea typeface="Meiryo UI" panose="020B0604030504040204" pitchFamily="50" charset="-128"/>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838200" y="2373294"/>
            <a:ext cx="7709488" cy="1927810"/>
          </a:xfrm>
        </p:spPr>
        <p:txBody>
          <a:bodyPr lIns="91440" rIns="91440">
            <a:noAutofit/>
          </a:bodyPr>
          <a:lstStyle>
            <a:lvl1pPr algn="l">
              <a:defRPr sz="13800" b="1" i="0" spc="150" baseline="0">
                <a:solidFill>
                  <a:schemeClr val="bg1"/>
                </a:solidFill>
                <a:latin typeface="MingLiU" panose="02020509000000000000" pitchFamily="49" charset="-120"/>
                <a:ea typeface="MingLiU" panose="02020509000000000000" pitchFamily="49" charset="-120"/>
              </a:defRPr>
            </a:lvl1pPr>
          </a:lstStyle>
          <a:p>
            <a:r>
              <a:rPr lang="en-US" dirty="0"/>
              <a:t>Title</a:t>
            </a:r>
          </a:p>
        </p:txBody>
      </p:sp>
      <p:sp>
        <p:nvSpPr>
          <p:cNvPr id="22" name="Right Triangle 21">
            <a:extLst>
              <a:ext uri="{FF2B5EF4-FFF2-40B4-BE49-F238E27FC236}">
                <a16:creationId xmlns:a16="http://schemas.microsoft.com/office/drawing/2014/main" id="{EF81B901-913B-5741-A4AC-B5819DACFCDF}"/>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ight Triangle 22">
            <a:extLst>
              <a:ext uri="{FF2B5EF4-FFF2-40B4-BE49-F238E27FC236}">
                <a16:creationId xmlns:a16="http://schemas.microsoft.com/office/drawing/2014/main" id="{8FDD99BC-FCD1-D541-9FE6-03E39F2856C6}"/>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22">
            <a:extLst>
              <a:ext uri="{FF2B5EF4-FFF2-40B4-BE49-F238E27FC236}">
                <a16:creationId xmlns:a16="http://schemas.microsoft.com/office/drawing/2014/main" id="{CA93CC85-EFC8-994A-9ADB-8DEE2579AAF9}"/>
              </a:ext>
            </a:extLst>
          </p:cNvPr>
          <p:cNvSpPr/>
          <p:nvPr userDrawn="1"/>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43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551932-EED2-CB48-969B-F9308DFE265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51" name="Title 1">
            <a:extLst>
              <a:ext uri="{FF2B5EF4-FFF2-40B4-BE49-F238E27FC236}">
                <a16:creationId xmlns:a16="http://schemas.microsoft.com/office/drawing/2014/main" id="{ADEF5424-A6E0-A345-9A75-92E71E45923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2D2069D9-A96F-DD4A-B6CB-C29449020E71}"/>
              </a:ext>
            </a:extLst>
          </p:cNvPr>
          <p:cNvGrpSpPr/>
          <p:nvPr userDrawn="1"/>
        </p:nvGrpSpPr>
        <p:grpSpPr>
          <a:xfrm>
            <a:off x="0" y="-10162"/>
            <a:ext cx="12192000" cy="6868162"/>
            <a:chOff x="0" y="-10162"/>
            <a:chExt cx="12192000" cy="6868162"/>
          </a:xfrm>
        </p:grpSpPr>
        <p:sp>
          <p:nvSpPr>
            <p:cNvPr id="53" name="Right Triangle 52">
              <a:extLst>
                <a:ext uri="{FF2B5EF4-FFF2-40B4-BE49-F238E27FC236}">
                  <a16:creationId xmlns:a16="http://schemas.microsoft.com/office/drawing/2014/main" id="{44CFA19C-5DA0-774B-AFF3-36921EACACDD}"/>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ight Triangle 53">
              <a:extLst>
                <a:ext uri="{FF2B5EF4-FFF2-40B4-BE49-F238E27FC236}">
                  <a16:creationId xmlns:a16="http://schemas.microsoft.com/office/drawing/2014/main" id="{D9F82FBA-46B0-A844-AE24-E839A52F2A42}"/>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56" name="Straight Connector 55">
            <a:extLst>
              <a:ext uri="{FF2B5EF4-FFF2-40B4-BE49-F238E27FC236}">
                <a16:creationId xmlns:a16="http://schemas.microsoft.com/office/drawing/2014/main" id="{639370BE-395F-E946-A985-43E0B2F007A7}"/>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EC358B-2232-784F-B64F-E210A64AF153}"/>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Oval 22">
            <a:extLst>
              <a:ext uri="{FF2B5EF4-FFF2-40B4-BE49-F238E27FC236}">
                <a16:creationId xmlns:a16="http://schemas.microsoft.com/office/drawing/2014/main" id="{5C8304CD-638B-A244-8BB2-5827EFC0BE18}"/>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FFD9DF-9E1C-4765-BCE6-B273DEE1F564}"/>
              </a:ext>
            </a:extLst>
          </p:cNvPr>
          <p:cNvSpPr>
            <a:spLocks noGrp="1"/>
          </p:cNvSpPr>
          <p:nvPr>
            <p:ph sz="quarter" idx="10"/>
          </p:nvPr>
        </p:nvSpPr>
        <p:spPr>
          <a:xfrm>
            <a:off x="830263" y="1266825"/>
            <a:ext cx="105314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4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5188DA-8D2D-EE45-B63B-68389D618B8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a:off x="12700" y="-4352"/>
            <a:ext cx="6618160" cy="6862352"/>
          </a:xfrm>
          <a:prstGeom prst="rect">
            <a:avLst/>
          </a:prstGeom>
        </p:spPr>
      </p:pic>
      <p:sp>
        <p:nvSpPr>
          <p:cNvPr id="6" name="Right Triangle 5">
            <a:extLst>
              <a:ext uri="{FF2B5EF4-FFF2-40B4-BE49-F238E27FC236}">
                <a16:creationId xmlns:a16="http://schemas.microsoft.com/office/drawing/2014/main" id="{49DD1090-E08C-414F-B909-F960029978CC}"/>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830269" y="168721"/>
            <a:ext cx="4858575"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20" name="Oval 22">
            <a:extLst>
              <a:ext uri="{FF2B5EF4-FFF2-40B4-BE49-F238E27FC236}">
                <a16:creationId xmlns:a16="http://schemas.microsoft.com/office/drawing/2014/main" id="{E86DEBE5-E80B-624F-85DC-B53B9841EF52}"/>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2498330F-989F-C743-B682-3B45105A64F9}"/>
              </a:ext>
            </a:extLst>
          </p:cNvPr>
          <p:cNvSpPr/>
          <p:nvPr userDrawn="1"/>
        </p:nvSpPr>
        <p:spPr>
          <a:xfrm rot="10800000">
            <a:off x="5800596" y="-435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Picture Placeholder 10">
            <a:extLst>
              <a:ext uri="{FF2B5EF4-FFF2-40B4-BE49-F238E27FC236}">
                <a16:creationId xmlns:a16="http://schemas.microsoft.com/office/drawing/2014/main" id="{4BFA0C42-6D2A-FE45-B00F-C3FE723B69B9}"/>
              </a:ext>
            </a:extLst>
          </p:cNvPr>
          <p:cNvSpPr>
            <a:spLocks noGrp="1"/>
          </p:cNvSpPr>
          <p:nvPr>
            <p:ph type="pic" sz="quarter" idx="14"/>
          </p:nvPr>
        </p:nvSpPr>
        <p:spPr>
          <a:xfrm>
            <a:off x="6638925" y="-4352"/>
            <a:ext cx="5553075" cy="6862352"/>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DD7A153A-DE47-5845-9FBA-5E84842262CB}"/>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70FEE8-FCFE-D34B-AC0A-D33499171CF5}"/>
              </a:ext>
            </a:extLst>
          </p:cNvPr>
          <p:cNvCxnSpPr>
            <a:cxnSpLocks/>
          </p:cNvCxnSpPr>
          <p:nvPr userDrawn="1"/>
        </p:nvCxnSpPr>
        <p:spPr>
          <a:xfrm>
            <a:off x="5235260"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F88E3020-67F3-4319-8D6D-AF959AE4492B}"/>
              </a:ext>
            </a:extLst>
          </p:cNvPr>
          <p:cNvSpPr>
            <a:spLocks noGrp="1"/>
          </p:cNvSpPr>
          <p:nvPr>
            <p:ph type="dt" sz="half" idx="15"/>
          </p:nvPr>
        </p:nvSpPr>
        <p:spPr/>
        <p:txBody>
          <a:bodyPr/>
          <a:lstStyle/>
          <a:p>
            <a:fld id="{81B73CA7-3CCD-504D-B97A-835A2330CDB2}" type="datetimeFigureOut">
              <a:rPr lang="en-US" smtClean="0"/>
              <a:pPr/>
              <a:t>9/5/2022</a:t>
            </a:fld>
            <a:endParaRPr lang="en-US" dirty="0"/>
          </a:p>
        </p:txBody>
      </p:sp>
      <p:sp>
        <p:nvSpPr>
          <p:cNvPr id="7" name="Footer Placeholder 6">
            <a:extLst>
              <a:ext uri="{FF2B5EF4-FFF2-40B4-BE49-F238E27FC236}">
                <a16:creationId xmlns:a16="http://schemas.microsoft.com/office/drawing/2014/main" id="{C8332DD3-414D-426E-BB83-A7CE934174B6}"/>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5DBA4D0A-04F7-406D-970F-851D89A87A95}"/>
              </a:ext>
            </a:extLst>
          </p:cNvPr>
          <p:cNvSpPr>
            <a:spLocks noGrp="1"/>
          </p:cNvSpPr>
          <p:nvPr>
            <p:ph type="sldNum" sz="quarter" idx="17"/>
          </p:nvPr>
        </p:nvSpPr>
        <p:spPr/>
        <p:txBody>
          <a:bodyPr/>
          <a:lstStyle/>
          <a:p>
            <a:fld id="{5831BA38-18F3-0A4D-A45F-13B53FF2DACC}" type="slidenum">
              <a:rPr lang="en-US" smtClean="0"/>
              <a:pPr/>
              <a:t>‹#›</a:t>
            </a:fld>
            <a:endParaRPr lang="en-US" dirty="0"/>
          </a:p>
        </p:txBody>
      </p:sp>
      <p:sp>
        <p:nvSpPr>
          <p:cNvPr id="11" name="Content Placeholder 10">
            <a:extLst>
              <a:ext uri="{FF2B5EF4-FFF2-40B4-BE49-F238E27FC236}">
                <a16:creationId xmlns:a16="http://schemas.microsoft.com/office/drawing/2014/main" id="{D68424A6-569A-4335-9863-0351A5FABE88}"/>
              </a:ext>
            </a:extLst>
          </p:cNvPr>
          <p:cNvSpPr>
            <a:spLocks noGrp="1"/>
          </p:cNvSpPr>
          <p:nvPr>
            <p:ph sz="quarter" idx="18"/>
          </p:nvPr>
        </p:nvSpPr>
        <p:spPr>
          <a:xfrm>
            <a:off x="830263" y="1266825"/>
            <a:ext cx="48585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95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6E039-748A-D54A-ACAE-7A9C63FCAEB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43" name="Group 42">
            <a:extLst>
              <a:ext uri="{FF2B5EF4-FFF2-40B4-BE49-F238E27FC236}">
                <a16:creationId xmlns:a16="http://schemas.microsoft.com/office/drawing/2014/main" id="{84FD6E85-A2E7-B84D-9400-6F8D1C6FF159}"/>
              </a:ext>
            </a:extLst>
          </p:cNvPr>
          <p:cNvGrpSpPr/>
          <p:nvPr userDrawn="1"/>
        </p:nvGrpSpPr>
        <p:grpSpPr>
          <a:xfrm>
            <a:off x="0" y="-10162"/>
            <a:ext cx="12192000" cy="6868162"/>
            <a:chOff x="0" y="-10162"/>
            <a:chExt cx="12192000" cy="6868162"/>
          </a:xfrm>
        </p:grpSpPr>
        <p:sp>
          <p:nvSpPr>
            <p:cNvPr id="10" name="Right Triangle 9">
              <a:extLst>
                <a:ext uri="{FF2B5EF4-FFF2-40B4-BE49-F238E27FC236}">
                  <a16:creationId xmlns:a16="http://schemas.microsoft.com/office/drawing/2014/main" id="{6912A38B-FDC5-1E4F-B0ED-145140947339}"/>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ight Triangle 27">
              <a:extLst>
                <a:ext uri="{FF2B5EF4-FFF2-40B4-BE49-F238E27FC236}">
                  <a16:creationId xmlns:a16="http://schemas.microsoft.com/office/drawing/2014/main" id="{B5B0DCFE-7295-8740-9EC5-E9A681F21F94}"/>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0" name="Text Placeholder 2">
            <a:extLst>
              <a:ext uri="{FF2B5EF4-FFF2-40B4-BE49-F238E27FC236}">
                <a16:creationId xmlns:a16="http://schemas.microsoft.com/office/drawing/2014/main" id="{52918AA3-DC2E-CC41-95A6-C5757DE618D4}"/>
              </a:ext>
            </a:extLst>
          </p:cNvPr>
          <p:cNvSpPr>
            <a:spLocks noGrp="1"/>
          </p:cNvSpPr>
          <p:nvPr>
            <p:ph type="body" idx="1"/>
          </p:nvPr>
        </p:nvSpPr>
        <p:spPr>
          <a:xfrm>
            <a:off x="838201"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BBF9C69D-A733-884F-BC4B-A4E97A9315C4}"/>
              </a:ext>
            </a:extLst>
          </p:cNvPr>
          <p:cNvSpPr>
            <a:spLocks noGrp="1"/>
          </p:cNvSpPr>
          <p:nvPr>
            <p:ph type="body" idx="11"/>
          </p:nvPr>
        </p:nvSpPr>
        <p:spPr>
          <a:xfrm>
            <a:off x="6932749"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Oval 22">
            <a:extLst>
              <a:ext uri="{FF2B5EF4-FFF2-40B4-BE49-F238E27FC236}">
                <a16:creationId xmlns:a16="http://schemas.microsoft.com/office/drawing/2014/main" id="{2077B7CC-D16D-C84E-AF69-2D082EDC5C8E}"/>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9A65B340-D917-634F-AE17-87F536B21002}"/>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EA4411-3DF4-5E42-A781-3F59BBBD00F9}"/>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3EFD6CC-AFA8-4227-B3F1-27845AE5BE28}"/>
              </a:ext>
            </a:extLst>
          </p:cNvPr>
          <p:cNvSpPr>
            <a:spLocks noGrp="1"/>
          </p:cNvSpPr>
          <p:nvPr>
            <p:ph type="dt" sz="half" idx="12"/>
          </p:nvPr>
        </p:nvSpPr>
        <p:spPr/>
        <p:txBody>
          <a:bodyPr/>
          <a:lstStyle/>
          <a:p>
            <a:fld id="{81B73CA7-3CCD-504D-B97A-835A2330CDB2}" type="datetimeFigureOut">
              <a:rPr lang="en-US" smtClean="0"/>
              <a:pPr/>
              <a:t>9/5/2022</a:t>
            </a:fld>
            <a:endParaRPr lang="en-US" dirty="0"/>
          </a:p>
        </p:txBody>
      </p:sp>
      <p:sp>
        <p:nvSpPr>
          <p:cNvPr id="3" name="Footer Placeholder 2">
            <a:extLst>
              <a:ext uri="{FF2B5EF4-FFF2-40B4-BE49-F238E27FC236}">
                <a16:creationId xmlns:a16="http://schemas.microsoft.com/office/drawing/2014/main" id="{E5000E12-D3DD-4E44-BAEC-A48DBC4D50B5}"/>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92587F0E-3488-4890-9BD2-AF49A732987B}"/>
              </a:ext>
            </a:extLst>
          </p:cNvPr>
          <p:cNvSpPr>
            <a:spLocks noGrp="1"/>
          </p:cNvSpPr>
          <p:nvPr>
            <p:ph type="sldNum" sz="quarter" idx="14"/>
          </p:nvPr>
        </p:nvSpPr>
        <p:spPr/>
        <p:txBody>
          <a:bodyPr/>
          <a:lstStyle/>
          <a:p>
            <a:fld id="{5831BA38-18F3-0A4D-A45F-13B53FF2DACC}" type="slidenum">
              <a:rPr lang="en-US" smtClean="0"/>
              <a:pPr/>
              <a:t>‹#›</a:t>
            </a:fld>
            <a:endParaRPr lang="en-US" dirty="0"/>
          </a:p>
        </p:txBody>
      </p:sp>
      <p:sp>
        <p:nvSpPr>
          <p:cNvPr id="6" name="Content Placeholder 5">
            <a:extLst>
              <a:ext uri="{FF2B5EF4-FFF2-40B4-BE49-F238E27FC236}">
                <a16:creationId xmlns:a16="http://schemas.microsoft.com/office/drawing/2014/main" id="{EC26D3AA-2705-4636-BFEE-C89371FC519B}"/>
              </a:ext>
            </a:extLst>
          </p:cNvPr>
          <p:cNvSpPr>
            <a:spLocks noGrp="1"/>
          </p:cNvSpPr>
          <p:nvPr>
            <p:ph sz="quarter" idx="15"/>
          </p:nvPr>
        </p:nvSpPr>
        <p:spPr>
          <a:xfrm>
            <a:off x="830263"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
        <p:nvSpPr>
          <p:cNvPr id="23" name="Content Placeholder 5">
            <a:extLst>
              <a:ext uri="{FF2B5EF4-FFF2-40B4-BE49-F238E27FC236}">
                <a16:creationId xmlns:a16="http://schemas.microsoft.com/office/drawing/2014/main" id="{F758E678-4B0C-4E7A-94BE-1006B5814E93}"/>
              </a:ext>
            </a:extLst>
          </p:cNvPr>
          <p:cNvSpPr>
            <a:spLocks noGrp="1"/>
          </p:cNvSpPr>
          <p:nvPr>
            <p:ph sz="quarter" idx="16"/>
          </p:nvPr>
        </p:nvSpPr>
        <p:spPr>
          <a:xfrm>
            <a:off x="6932748"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16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A19413-A8E7-ED4F-88DE-08A12997A0F3}"/>
              </a:ext>
            </a:extLst>
          </p:cNvPr>
          <p:cNvSpPr>
            <a:spLocks noGrp="1"/>
          </p:cNvSpPr>
          <p:nvPr>
            <p:ph type="pic" sz="quarter" idx="15"/>
          </p:nvPr>
        </p:nvSpPr>
        <p:spPr>
          <a:xfrm>
            <a:off x="0" y="-4763"/>
            <a:ext cx="12179300" cy="6862763"/>
          </a:xfrm>
          <a:solidFill>
            <a:schemeClr val="accent1"/>
          </a:solidFill>
        </p:spPr>
        <p:txBody>
          <a:bodyPr/>
          <a:lstStyle/>
          <a:p>
            <a:r>
              <a:rPr lang="en-US"/>
              <a:t>Click icon to add picture</a:t>
            </a: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5312215" y="2432458"/>
            <a:ext cx="6044503"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A933BB6-76EF-4E91-AEF1-BE67D60ED86C}"/>
              </a:ext>
            </a:extLst>
          </p:cNvPr>
          <p:cNvSpPr>
            <a:spLocks noGrp="1"/>
          </p:cNvSpPr>
          <p:nvPr>
            <p:ph sz="quarter" idx="16"/>
          </p:nvPr>
        </p:nvSpPr>
        <p:spPr>
          <a:xfrm>
            <a:off x="5311775" y="3530600"/>
            <a:ext cx="6044943" cy="282575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22201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9/5/2022</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pic>
        <p:nvPicPr>
          <p:cNvPr id="5" name="Picture 4">
            <a:extLst>
              <a:ext uri="{FF2B5EF4-FFF2-40B4-BE49-F238E27FC236}">
                <a16:creationId xmlns:a16="http://schemas.microsoft.com/office/drawing/2014/main" id="{05A03656-1F6D-D044-B015-1B4DAD3A56BE}"/>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Tree>
    <p:extLst>
      <p:ext uri="{BB962C8B-B14F-4D97-AF65-F5344CB8AC3E}">
        <p14:creationId xmlns:p14="http://schemas.microsoft.com/office/powerpoint/2010/main" val="41102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78734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48F80-1562-4C4E-887A-B3EB2024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045F5A-B343-9140-888A-F4A0F3DA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865FBC-5324-6640-AB2B-F303AA276FA5}"/>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bg1"/>
                </a:solidFill>
              </a:defRPr>
            </a:lvl1pPr>
          </a:lstStyle>
          <a:p>
            <a:fld id="{81B73CA7-3CCD-504D-B97A-835A2330CDB2}" type="datetimeFigureOut">
              <a:rPr lang="en-US" smtClean="0"/>
              <a:pPr/>
              <a:t>9/5/2022</a:t>
            </a:fld>
            <a:endParaRPr lang="en-US" dirty="0"/>
          </a:p>
        </p:txBody>
      </p:sp>
      <p:sp>
        <p:nvSpPr>
          <p:cNvPr id="5" name="Footer Placeholder 4">
            <a:extLst>
              <a:ext uri="{FF2B5EF4-FFF2-40B4-BE49-F238E27FC236}">
                <a16:creationId xmlns:a16="http://schemas.microsoft.com/office/drawing/2014/main" id="{567050E5-FDBF-7C4A-8BB3-B44C2CEBA89A}"/>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DC1BFAD-CCAB-D24E-B7A6-4B9D514D05A3}"/>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800">
                <a:solidFill>
                  <a:schemeClr val="bg1"/>
                </a:solidFill>
              </a:defRPr>
            </a:lvl1pPr>
          </a:lstStyle>
          <a:p>
            <a:fld id="{5831BA38-18F3-0A4D-A45F-13B53FF2DACC}" type="slidenum">
              <a:rPr lang="en-US" smtClean="0"/>
              <a:pPr/>
              <a:t>‹#›</a:t>
            </a:fld>
            <a:endParaRPr lang="en-US" dirty="0"/>
          </a:p>
        </p:txBody>
      </p:sp>
    </p:spTree>
    <p:extLst>
      <p:ext uri="{BB962C8B-B14F-4D97-AF65-F5344CB8AC3E}">
        <p14:creationId xmlns:p14="http://schemas.microsoft.com/office/powerpoint/2010/main" val="22651620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1" r:id="rId3"/>
    <p:sldLayoutId id="2147483710" r:id="rId4"/>
    <p:sldLayoutId id="2147483714" r:id="rId5"/>
    <p:sldLayoutId id="2147483715" r:id="rId6"/>
    <p:sldLayoutId id="2147483717" r:id="rId7"/>
  </p:sldLayoutIdLst>
  <p:txStyles>
    <p:titleStyle>
      <a:lvl1pPr algn="l" defTabSz="914400" rtl="0" eaLnBrk="1" latinLnBrk="0" hangingPunct="1">
        <a:lnSpc>
          <a:spcPct val="90000"/>
        </a:lnSpc>
        <a:spcBef>
          <a:spcPct val="0"/>
        </a:spcBef>
        <a:buNone/>
        <a:defRPr sz="2400" b="1" kern="1200" spc="150" baseline="0">
          <a:solidFill>
            <a:schemeClr val="bg1"/>
          </a:solidFill>
          <a:latin typeface="+mj-lt"/>
          <a:ea typeface="MingLiU" panose="02020509000000000000" pitchFamily="49" charset="-120"/>
          <a:cs typeface="+mj-cs"/>
        </a:defRPr>
      </a:lvl1pPr>
    </p:titleStyle>
    <p:bodyStyle>
      <a:lvl1pPr marL="2286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1pPr>
      <a:lvl2pPr marL="6858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2pPr>
      <a:lvl3pPr marL="11430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3pPr>
      <a:lvl4pPr marL="16002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4pPr>
      <a:lvl5pPr marL="20574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c3.gov/Media/News/2022/220420-2.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c3.gov/Media/News/2022/220420-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ic3.gov/Media/News/2022/220420-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biblemusic.liv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heavenermysteries.info/" TargetMode="External"/><Relationship Id="rId7" Type="http://schemas.openxmlformats.org/officeDocument/2006/relationships/hyperlink" Target="mailto:tom.mack@whitestonefoundation.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dropbox.com/s/ka1vr0tjzi8tswt/chapters_13-14C.flac?dl=0" TargetMode="External"/><Relationship Id="rId5" Type="http://schemas.openxmlformats.org/officeDocument/2006/relationships/hyperlink" Target="https://www.dropbox.com/s/8lzgjrn0n8dk0qi/chapters_13-14C.mp3?dl=0" TargetMode="External"/><Relationship Id="rId4" Type="http://schemas.openxmlformats.org/officeDocument/2006/relationships/hyperlink" Target="https://www.dropbox.com/s/ct2gm9szjfzo6k3/9-11_Prophecy100-C-432MHz.mp3?dl=0"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t.me/Bible_Music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biblemusic.liv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t.me/Bible_Music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biblemusic.live/"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copperscrollincident.info/" TargetMode="External"/><Relationship Id="rId7" Type="http://schemas.openxmlformats.org/officeDocument/2006/relationships/image" Target="../media/image22.jpg"/><Relationship Id="rId2" Type="http://schemas.openxmlformats.org/officeDocument/2006/relationships/hyperlink" Target="http://aliveontheedge.com/" TargetMode="Externa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hyperlink" Target="https://t.me/aliveontheedge" TargetMode="External"/><Relationship Id="rId4" Type="http://schemas.openxmlformats.org/officeDocument/2006/relationships/hyperlink" Target="mailto:tom@aliveontheedge.co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arfareprayers-book.com/" TargetMode="External"/><Relationship Id="rId13" Type="http://schemas.openxmlformats.org/officeDocument/2006/relationships/hyperlink" Target="https://t.me/Bible_Music1" TargetMode="External"/><Relationship Id="rId3" Type="http://schemas.openxmlformats.org/officeDocument/2006/relationships/hyperlink" Target="http://biblecodes.co/" TargetMode="External"/><Relationship Id="rId7" Type="http://schemas.openxmlformats.org/officeDocument/2006/relationships/hyperlink" Target="http://ancient-evil.org/" TargetMode="External"/><Relationship Id="rId12" Type="http://schemas.openxmlformats.org/officeDocument/2006/relationships/hyperlink" Target="http://whitestonetechnologies.co/" TargetMode="External"/><Relationship Id="rId2" Type="http://schemas.openxmlformats.org/officeDocument/2006/relationships/hyperlink" Target="http://whitestonefoundation.org/" TargetMode="External"/><Relationship Id="rId1" Type="http://schemas.openxmlformats.org/officeDocument/2006/relationships/slideLayout" Target="../slideLayouts/slideLayout2.xml"/><Relationship Id="rId6" Type="http://schemas.openxmlformats.org/officeDocument/2006/relationships/hyperlink" Target="http://jonvanhelsing.com/" TargetMode="External"/><Relationship Id="rId11" Type="http://schemas.openxmlformats.org/officeDocument/2006/relationships/hyperlink" Target="http://thetimequest.com/" TargetMode="External"/><Relationship Id="rId5" Type="http://schemas.openxmlformats.org/officeDocument/2006/relationships/hyperlink" Target="http://whitecottagepublishing.com/" TargetMode="External"/><Relationship Id="rId10" Type="http://schemas.openxmlformats.org/officeDocument/2006/relationships/hyperlink" Target="http://antichristwatch.org/" TargetMode="External"/><Relationship Id="rId4" Type="http://schemas.openxmlformats.org/officeDocument/2006/relationships/hyperlink" Target="http://biblemusic.live/" TargetMode="External"/><Relationship Id="rId9" Type="http://schemas.openxmlformats.org/officeDocument/2006/relationships/hyperlink" Target="http://heavenermysteries.info/" TargetMode="External"/><Relationship Id="rId14" Type="http://schemas.openxmlformats.org/officeDocument/2006/relationships/hyperlink" Target="mailto:tom.mack@whitestonefoundati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FD1FC1D-B0BF-D989-EEC0-B92EEB4C483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pic>
        <p:nvPicPr>
          <p:cNvPr id="13" name="Picture Placeholder 8">
            <a:extLst>
              <a:ext uri="{FF2B5EF4-FFF2-40B4-BE49-F238E27FC236}">
                <a16:creationId xmlns:a16="http://schemas.microsoft.com/office/drawing/2014/main" id="{4D6F1B91-622D-D14D-A2EE-5B2A56BAC075}"/>
              </a:ext>
              <a:ext uri="{C183D7F6-B498-43B3-948B-1728B52AA6E4}">
                <adec:decorative xmlns:adec="http://schemas.microsoft.com/office/drawing/2017/decorative" val="1"/>
              </a:ext>
            </a:extLst>
          </p:cNvPr>
          <p:cNvPicPr>
            <a:picLocks noChangeAspect="1"/>
          </p:cNvPicPr>
          <p:nvPr/>
        </p:nvPicPr>
        <p:blipFill rotWithShape="1">
          <a:blip r:embed="rId5" cstate="screen">
            <a:alphaModFix amt="10000"/>
            <a:extLst>
              <a:ext uri="{28A0092B-C50C-407E-A947-70E740481C1C}">
                <a14:useLocalDpi xmlns:a14="http://schemas.microsoft.com/office/drawing/2010/main"/>
              </a:ext>
            </a:extLst>
          </a:blip>
          <a:srcRect/>
          <a:stretch/>
        </p:blipFill>
        <p:spPr>
          <a:xfrm>
            <a:off x="3090" y="8153"/>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noFill/>
        </p:spPr>
      </p:pic>
      <p:sp>
        <p:nvSpPr>
          <p:cNvPr id="23" name="Text Placeholder 22">
            <a:extLst>
              <a:ext uri="{FF2B5EF4-FFF2-40B4-BE49-F238E27FC236}">
                <a16:creationId xmlns:a16="http://schemas.microsoft.com/office/drawing/2014/main" id="{2B499F37-632F-694F-948A-C7A79D753D0C}"/>
              </a:ext>
            </a:extLst>
          </p:cNvPr>
          <p:cNvSpPr>
            <a:spLocks noGrp="1"/>
          </p:cNvSpPr>
          <p:nvPr>
            <p:ph type="body" idx="13"/>
          </p:nvPr>
        </p:nvSpPr>
        <p:spPr/>
        <p:txBody>
          <a:bodyPr/>
          <a:lstStyle/>
          <a:p>
            <a:r>
              <a:rPr lang="en-US" altLang="ja-JP"/>
              <a:t>Part X</a:t>
            </a:r>
            <a:endParaRPr lang="ja-JP" altLang="en-US" dirty="0"/>
          </a:p>
        </p:txBody>
      </p:sp>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a:xfrm>
            <a:off x="838200" y="195309"/>
            <a:ext cx="7709488" cy="4105795"/>
          </a:xfrm>
        </p:spPr>
        <p:txBody>
          <a:bodyPr/>
          <a:lstStyle/>
          <a:p>
            <a:pPr algn="ctr">
              <a:lnSpc>
                <a:spcPts val="8000"/>
              </a:lnSpc>
            </a:pPr>
            <a:r>
              <a:rPr lang="en-US" sz="8000" dirty="0"/>
              <a:t>The Second Horse of the Apocalypse - Famine</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22">
            <a:extLst>
              <a:ext uri="{FF2B5EF4-FFF2-40B4-BE49-F238E27FC236}">
                <a16:creationId xmlns:a16="http://schemas.microsoft.com/office/drawing/2014/main" id="{07285DAF-4CC1-E142-B7FA-4D3950873771}"/>
              </a:ext>
              <a:ext uri="{C183D7F6-B498-43B3-948B-1728B52AA6E4}">
                <adec:decorative xmlns:adec="http://schemas.microsoft.com/office/drawing/2017/decorative" val="1"/>
              </a:ext>
            </a:extLst>
          </p:cNvPr>
          <p:cNvSpPr/>
          <p:nvPr/>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70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a:bodyPr>
          <a:lstStyle/>
          <a:p>
            <a:r>
              <a:rPr lang="en-US" sz="2400" dirty="0">
                <a:solidFill>
                  <a:schemeClr val="bg2"/>
                </a:solidFill>
              </a:rPr>
              <a:t>Hell - </a:t>
            </a:r>
            <a:r>
              <a:rPr lang="el-GR" sz="2400" dirty="0">
                <a:solidFill>
                  <a:schemeClr val="bg2"/>
                </a:solidFill>
                <a:latin typeface="Galatia SIL" panose="02000600020000020004" pitchFamily="2" charset="0"/>
              </a:rPr>
              <a:t>ᾅδης</a:t>
            </a:r>
            <a:r>
              <a:rPr lang="en-US" sz="2400" dirty="0">
                <a:solidFill>
                  <a:schemeClr val="bg2"/>
                </a:solidFill>
              </a:rPr>
              <a:t> - </a:t>
            </a:r>
            <a:r>
              <a:rPr lang="en-US" sz="2400" i="1" dirty="0" err="1">
                <a:solidFill>
                  <a:schemeClr val="bg2"/>
                </a:solidFill>
              </a:rPr>
              <a:t>hadēs</a:t>
            </a:r>
            <a:r>
              <a:rPr lang="en-US" sz="2400" dirty="0">
                <a:solidFill>
                  <a:schemeClr val="bg2"/>
                </a:solidFill>
              </a:rPr>
              <a:t> – [</a:t>
            </a:r>
            <a:r>
              <a:rPr lang="en-US" sz="2400" i="1" dirty="0">
                <a:solidFill>
                  <a:schemeClr val="bg2"/>
                </a:solidFill>
              </a:rPr>
              <a:t>Strong’s</a:t>
            </a:r>
            <a:r>
              <a:rPr lang="en-US" sz="2400" dirty="0">
                <a:solidFill>
                  <a:schemeClr val="bg2"/>
                </a:solidFill>
              </a:rPr>
              <a:t> #G86]</a:t>
            </a:r>
          </a:p>
          <a:p>
            <a:pPr lvl="1"/>
            <a:r>
              <a:rPr lang="en-US" sz="2000" dirty="0">
                <a:solidFill>
                  <a:schemeClr val="bg2"/>
                </a:solidFill>
              </a:rPr>
              <a:t>(Mounce) the invisible abode or mansion of the dead; </a:t>
            </a:r>
          </a:p>
          <a:p>
            <a:pPr lvl="1"/>
            <a:r>
              <a:rPr lang="en-US" sz="2000" dirty="0">
                <a:solidFill>
                  <a:schemeClr val="bg2"/>
                </a:solidFill>
              </a:rPr>
              <a:t>the place of punishment, </a:t>
            </a:r>
          </a:p>
          <a:p>
            <a:pPr lvl="1"/>
            <a:r>
              <a:rPr lang="en-US" sz="2000" dirty="0">
                <a:solidFill>
                  <a:schemeClr val="bg2"/>
                </a:solidFill>
              </a:rPr>
              <a:t>hell; </a:t>
            </a:r>
          </a:p>
          <a:p>
            <a:pPr lvl="1"/>
            <a:r>
              <a:rPr lang="en-US" sz="2000" dirty="0">
                <a:solidFill>
                  <a:schemeClr val="bg2"/>
                </a:solidFill>
              </a:rPr>
              <a:t>the lowest place or condition. (Matthew 11:23, Luke 10:15)</a:t>
            </a:r>
          </a:p>
        </p:txBody>
      </p:sp>
    </p:spTree>
    <p:extLst>
      <p:ext uri="{BB962C8B-B14F-4D97-AF65-F5344CB8AC3E}">
        <p14:creationId xmlns:p14="http://schemas.microsoft.com/office/powerpoint/2010/main" val="364667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ADC3C4-15DC-49E5-26E4-0CA63D8DDE6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a:xfrm>
            <a:off x="1016001" y="381000"/>
            <a:ext cx="3398981" cy="1355436"/>
          </a:xfrm>
        </p:spPr>
        <p:txBody>
          <a:bodyPr anchor="ctr">
            <a:normAutofit/>
          </a:bodyPr>
          <a:lstStyle/>
          <a:p>
            <a:pPr algn="ctr"/>
            <a:r>
              <a:rPr lang="en-US" sz="4000" dirty="0"/>
              <a:t>Creeping Socialism</a:t>
            </a:r>
          </a:p>
        </p:txBody>
      </p:sp>
      <p:pic>
        <p:nvPicPr>
          <p:cNvPr id="3" name="Picture 2">
            <a:extLst>
              <a:ext uri="{FF2B5EF4-FFF2-40B4-BE49-F238E27FC236}">
                <a16:creationId xmlns:a16="http://schemas.microsoft.com/office/drawing/2014/main" id="{EAAEB3C1-2F8D-33D7-56AA-5F194D3BB0FD}"/>
              </a:ext>
            </a:extLst>
          </p:cNvPr>
          <p:cNvPicPr>
            <a:picLocks noChangeAspect="1"/>
          </p:cNvPicPr>
          <p:nvPr/>
        </p:nvPicPr>
        <p:blipFill>
          <a:blip r:embed="rId3"/>
          <a:stretch>
            <a:fillRect/>
          </a:stretch>
        </p:blipFill>
        <p:spPr>
          <a:xfrm>
            <a:off x="5451582" y="0"/>
            <a:ext cx="6740418" cy="6804207"/>
          </a:xfrm>
          <a:prstGeom prst="rect">
            <a:avLst/>
          </a:prstGeom>
        </p:spPr>
      </p:pic>
    </p:spTree>
    <p:extLst>
      <p:ext uri="{BB962C8B-B14F-4D97-AF65-F5344CB8AC3E}">
        <p14:creationId xmlns:p14="http://schemas.microsoft.com/office/powerpoint/2010/main" val="7283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fontScale="92500" lnSpcReduction="20000"/>
          </a:bodyPr>
          <a:lstStyle/>
          <a:p>
            <a:r>
              <a:rPr lang="en-US" sz="2000" dirty="0"/>
              <a:t>The World Economic Forum’s Directive for Decades has been to Reduce the World’s Population to “Sustainable Levels.”</a:t>
            </a:r>
          </a:p>
          <a:p>
            <a:r>
              <a:rPr lang="en-US" sz="2000" dirty="0"/>
              <a:t>The World Economic Forum accomplished this by Inciting a War between Russia and Ukraine. Here is how they did it:</a:t>
            </a:r>
          </a:p>
          <a:p>
            <a:pPr lvl="1"/>
            <a:r>
              <a:rPr lang="en-US" sz="2000" dirty="0"/>
              <a:t>They used the Obama Administration to incite a revolution in Ukraine to bring in a government favorable to the West and especially the World Economic Forum.</a:t>
            </a:r>
          </a:p>
          <a:p>
            <a:pPr lvl="1"/>
            <a:r>
              <a:rPr lang="en-US" sz="2000" dirty="0"/>
              <a:t>Once they established power, they weaponized Ukraine with Western Military Goods and installed “military advisors” to help the Ukrainians build up their military. </a:t>
            </a:r>
          </a:p>
        </p:txBody>
      </p:sp>
    </p:spTree>
    <p:extLst>
      <p:ext uri="{BB962C8B-B14F-4D97-AF65-F5344CB8AC3E}">
        <p14:creationId xmlns:p14="http://schemas.microsoft.com/office/powerpoint/2010/main" val="45106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fontScale="85000" lnSpcReduction="10000"/>
          </a:bodyPr>
          <a:lstStyle/>
          <a:p>
            <a:r>
              <a:rPr lang="en-US" sz="2000" dirty="0"/>
              <a:t>The World Economic Forum’s Directive for Decades has been to Reduce the World’s Population to “Sustainable Levels.”</a:t>
            </a:r>
          </a:p>
          <a:p>
            <a:r>
              <a:rPr lang="en-US" sz="2000" dirty="0"/>
              <a:t>The World Economic Forum accomplished this by Inciting a War between Russia and Ukraine. Here is how they did it:</a:t>
            </a:r>
          </a:p>
          <a:p>
            <a:pPr lvl="1"/>
            <a:r>
              <a:rPr lang="en-US" sz="2000" dirty="0"/>
              <a:t>They also bribed Ukrainian leaders to allow them to Place Bio-Labs in the Country.</a:t>
            </a:r>
          </a:p>
          <a:p>
            <a:pPr lvl="1"/>
            <a:r>
              <a:rPr lang="en-US" sz="2000" dirty="0"/>
              <a:t>Russia vehemently protested these moves into Ukraine through diplomatic channels. Eventually, the Minsk Agreements were signed, first in September of 2014 and again on February 12, 2015. The Ukraine government disdained the agreement even though they signed it.</a:t>
            </a:r>
          </a:p>
        </p:txBody>
      </p:sp>
    </p:spTree>
    <p:extLst>
      <p:ext uri="{BB962C8B-B14F-4D97-AF65-F5344CB8AC3E}">
        <p14:creationId xmlns:p14="http://schemas.microsoft.com/office/powerpoint/2010/main" val="419375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fontScale="85000" lnSpcReduction="10000"/>
          </a:bodyPr>
          <a:lstStyle/>
          <a:p>
            <a:r>
              <a:rPr lang="en-US" sz="2000" dirty="0"/>
              <a:t>The World Economic Forum’s Directive for Decades has been to Reduce the World’s Population to “Sustainable Levels.”</a:t>
            </a:r>
          </a:p>
          <a:p>
            <a:r>
              <a:rPr lang="en-US" sz="2000" dirty="0"/>
              <a:t>The World Economic Forum accomplished this by Inciting a War between Russia and Ukraine. Here is how they did it:</a:t>
            </a:r>
          </a:p>
          <a:p>
            <a:pPr lvl="1"/>
            <a:r>
              <a:rPr lang="en-US" sz="2000" dirty="0"/>
              <a:t>The Russians worked through diplomatic channels to get the parties to the treaty to follow it. The Trump Administration even cut off most aid to Ukraine at the request of Putin and the Russian Government because of the Treaty Violations.</a:t>
            </a:r>
          </a:p>
          <a:p>
            <a:pPr lvl="1"/>
            <a:r>
              <a:rPr lang="en-US" sz="2000" dirty="0"/>
              <a:t>The Russians were convinced by the Trump Administration to stand down their military and continue to use diplomatic means to solve the disputes. </a:t>
            </a:r>
          </a:p>
        </p:txBody>
      </p:sp>
    </p:spTree>
    <p:extLst>
      <p:ext uri="{BB962C8B-B14F-4D97-AF65-F5344CB8AC3E}">
        <p14:creationId xmlns:p14="http://schemas.microsoft.com/office/powerpoint/2010/main" val="350105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fontScale="77500" lnSpcReduction="20000"/>
          </a:bodyPr>
          <a:lstStyle/>
          <a:p>
            <a:r>
              <a:rPr lang="en-US" sz="2000" dirty="0"/>
              <a:t>The World Economic Forum’s Directive for Decades has been to Reduce the World’s Population to “Sustainable Levels.”</a:t>
            </a:r>
          </a:p>
          <a:p>
            <a:r>
              <a:rPr lang="en-US" sz="2000" dirty="0"/>
              <a:t>The World Economic Forum accomplished this by Inciting a War between Russia and Ukraine. Here is how they did it:</a:t>
            </a:r>
          </a:p>
          <a:p>
            <a:pPr lvl="1"/>
            <a:r>
              <a:rPr lang="en-US" sz="2000" dirty="0"/>
              <a:t>Changes came when Joe Biden was “elected” president and inaugurated in January of 2021. They immediately restarted all aid to Ukraine and began to send even more military equipment. When the Ukraine government started a program to exterminate ethnic Russian in the Donbas Region.</a:t>
            </a:r>
          </a:p>
          <a:p>
            <a:pPr lvl="1"/>
            <a:r>
              <a:rPr lang="en-US" sz="2000" dirty="0"/>
              <a:t>When Russia moved to protect their interests, the EU “sanctioned” Russia. Now, the world lacks the fertilizer needed to grow their crops. Even worse, the EU now lacks the energy resources once supplied by Russia to maintain their industry.</a:t>
            </a:r>
          </a:p>
        </p:txBody>
      </p:sp>
    </p:spTree>
    <p:extLst>
      <p:ext uri="{BB962C8B-B14F-4D97-AF65-F5344CB8AC3E}">
        <p14:creationId xmlns:p14="http://schemas.microsoft.com/office/powerpoint/2010/main" val="159135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a:bodyPr>
          <a:lstStyle/>
          <a:p>
            <a:r>
              <a:rPr lang="en-US" sz="2000" dirty="0"/>
              <a:t>The World Economic Forum’s Directive for Decades has been to Reduce the World’s Population to “Sustainable Levels.”</a:t>
            </a:r>
          </a:p>
          <a:p>
            <a:r>
              <a:rPr lang="en-US" sz="2000" dirty="0"/>
              <a:t>The World Economic Forum accomplished this by Inciting a War between Russia and Ukraine. Here is how they did it:</a:t>
            </a:r>
          </a:p>
          <a:p>
            <a:pPr lvl="1"/>
            <a:r>
              <a:rPr lang="en-US" sz="2000" dirty="0"/>
              <a:t>Couple this with droughts caused by HAARP and other technologies, we are headed for trouble. </a:t>
            </a:r>
          </a:p>
        </p:txBody>
      </p:sp>
    </p:spTree>
    <p:extLst>
      <p:ext uri="{BB962C8B-B14F-4D97-AF65-F5344CB8AC3E}">
        <p14:creationId xmlns:p14="http://schemas.microsoft.com/office/powerpoint/2010/main" val="348250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a:bodyPr>
          <a:lstStyle/>
          <a:p>
            <a:r>
              <a:rPr lang="en-US" sz="2000" dirty="0"/>
              <a:t>The Federal Bureau of Investigation (FBI) is informing Food and Agriculture (FA) sector “partners” that </a:t>
            </a:r>
            <a:r>
              <a:rPr lang="en-US" sz="2000" u="sng" dirty="0"/>
              <a:t>ransomware actors may be more likely to attack agricultural cooperatives during critical planting and harvest seasons</a:t>
            </a:r>
            <a:r>
              <a:rPr lang="en-US" sz="2000" dirty="0"/>
              <a:t>, disrupting operations, causing financial loss, and negatively impacting the food supply chain.</a:t>
            </a:r>
          </a:p>
          <a:p>
            <a:r>
              <a:rPr lang="en-US" sz="2000" spc="100" dirty="0"/>
              <a:t>Although ransomware attacks against the entire farm-to-table spectrum of the FA sector occur on a regular basis, </a:t>
            </a:r>
            <a:r>
              <a:rPr lang="en-US" sz="2000" u="sng" spc="100" dirty="0"/>
              <a:t>the number of cyber attacks against agricultural cooperatives during key seasons is notable</a:t>
            </a:r>
            <a:r>
              <a:rPr lang="en-US" sz="2000" spc="100" dirty="0"/>
              <a:t>.</a:t>
            </a:r>
          </a:p>
        </p:txBody>
      </p:sp>
      <p:sp>
        <p:nvSpPr>
          <p:cNvPr id="4" name="TextBox 3">
            <a:extLst>
              <a:ext uri="{FF2B5EF4-FFF2-40B4-BE49-F238E27FC236}">
                <a16:creationId xmlns:a16="http://schemas.microsoft.com/office/drawing/2014/main" id="{1E6D7BAC-8325-5792-9EE7-9E158DD5D051}"/>
              </a:ext>
            </a:extLst>
          </p:cNvPr>
          <p:cNvSpPr txBox="1"/>
          <p:nvPr/>
        </p:nvSpPr>
        <p:spPr>
          <a:xfrm>
            <a:off x="1017141" y="5762625"/>
            <a:ext cx="4982774" cy="307777"/>
          </a:xfrm>
          <a:prstGeom prst="rect">
            <a:avLst/>
          </a:prstGeom>
          <a:noFill/>
        </p:spPr>
        <p:txBody>
          <a:bodyPr wrap="none" rtlCol="0">
            <a:spAutoFit/>
          </a:bodyPr>
          <a:lstStyle/>
          <a:p>
            <a:r>
              <a:rPr lang="en-US" sz="1400" u="sng" dirty="0">
                <a:solidFill>
                  <a:srgbClr val="FFFF00"/>
                </a:solidFill>
                <a:hlinkClick r:id="rId2"/>
              </a:rPr>
              <a:t>https://www.ic3.gov/Media/News/2022/220420-2.pdf</a:t>
            </a:r>
            <a:endParaRPr lang="en-US" sz="1400" u="sng" dirty="0">
              <a:solidFill>
                <a:srgbClr val="FFFF00"/>
              </a:solidFill>
            </a:endParaRPr>
          </a:p>
        </p:txBody>
      </p:sp>
    </p:spTree>
    <p:extLst>
      <p:ext uri="{BB962C8B-B14F-4D97-AF65-F5344CB8AC3E}">
        <p14:creationId xmlns:p14="http://schemas.microsoft.com/office/powerpoint/2010/main" val="119825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a:bodyPr>
          <a:lstStyle/>
          <a:p>
            <a:r>
              <a:rPr lang="en-US" sz="2000" spc="50" dirty="0"/>
              <a:t>Since 2021, multiple agricultural cooperatives have been impacted by a variety of ransomware variants. Initial intrusion vectors included known but unpatched common vulnerabilities and exploits, as well as secondary infections from the exploitation of shared network resources or compromise of managed services.</a:t>
            </a:r>
          </a:p>
          <a:p>
            <a:r>
              <a:rPr lang="en-US" sz="2000" spc="50" dirty="0"/>
              <a:t>A significant disruption of grain production could impact the entire food chain, since grain is not only consumed by humans but also used for animal feed. In addition, a significant disruption of grain and corn production could impact commodities trading and stocks. </a:t>
            </a:r>
          </a:p>
        </p:txBody>
      </p:sp>
      <p:sp>
        <p:nvSpPr>
          <p:cNvPr id="4" name="TextBox 3">
            <a:extLst>
              <a:ext uri="{FF2B5EF4-FFF2-40B4-BE49-F238E27FC236}">
                <a16:creationId xmlns:a16="http://schemas.microsoft.com/office/drawing/2014/main" id="{1E6D7BAC-8325-5792-9EE7-9E158DD5D051}"/>
              </a:ext>
            </a:extLst>
          </p:cNvPr>
          <p:cNvSpPr txBox="1"/>
          <p:nvPr/>
        </p:nvSpPr>
        <p:spPr>
          <a:xfrm>
            <a:off x="1202076" y="6092263"/>
            <a:ext cx="4982774" cy="307777"/>
          </a:xfrm>
          <a:prstGeom prst="rect">
            <a:avLst/>
          </a:prstGeom>
          <a:noFill/>
        </p:spPr>
        <p:txBody>
          <a:bodyPr wrap="none" rtlCol="0">
            <a:spAutoFit/>
          </a:bodyPr>
          <a:lstStyle/>
          <a:p>
            <a:r>
              <a:rPr lang="en-US" sz="1400" u="sng" dirty="0">
                <a:solidFill>
                  <a:srgbClr val="FFFF00"/>
                </a:solidFill>
                <a:hlinkClick r:id="rId2"/>
              </a:rPr>
              <a:t>https://www.ic3.gov/Media/News/2022/220420-2.pdf</a:t>
            </a:r>
            <a:endParaRPr lang="en-US" sz="1400" u="sng" dirty="0">
              <a:solidFill>
                <a:srgbClr val="FFFF00"/>
              </a:solidFill>
            </a:endParaRPr>
          </a:p>
        </p:txBody>
      </p:sp>
    </p:spTree>
    <p:extLst>
      <p:ext uri="{BB962C8B-B14F-4D97-AF65-F5344CB8AC3E}">
        <p14:creationId xmlns:p14="http://schemas.microsoft.com/office/powerpoint/2010/main" val="6168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lnSpcReduction="10000"/>
          </a:bodyPr>
          <a:lstStyle/>
          <a:p>
            <a:r>
              <a:rPr lang="en-US" sz="2000" spc="50" dirty="0"/>
              <a:t>In July 2021, a business management software company found malicious activity on its network, which was later identified as </a:t>
            </a:r>
            <a:r>
              <a:rPr lang="en-US" sz="2000" spc="50" dirty="0" err="1"/>
              <a:t>HelloKitty</a:t>
            </a:r>
            <a:r>
              <a:rPr lang="en-US" sz="2000" spc="50" dirty="0"/>
              <a:t>/Five Hands ransomware. The threat actor demanded $30 million USD ransom. The ransomware attack on the company led to secondary ransomware infections on a number of its clients, which included several agricultural cooperatives.</a:t>
            </a:r>
          </a:p>
          <a:p>
            <a:r>
              <a:rPr lang="en-US" sz="2000" spc="50" dirty="0"/>
              <a:t>Between 15 September and 6 October 2021, six grain cooperatives experienced ransomware attacks. A variety of ransomware variants were used, including Conti, </a:t>
            </a:r>
            <a:r>
              <a:rPr lang="en-US" sz="2000" spc="50" dirty="0" err="1"/>
              <a:t>BlackMatter</a:t>
            </a:r>
            <a:r>
              <a:rPr lang="en-US" sz="2000" spc="50" dirty="0"/>
              <a:t>, </a:t>
            </a:r>
            <a:r>
              <a:rPr lang="en-US" sz="2000" spc="50" dirty="0" err="1"/>
              <a:t>Suncrypt</a:t>
            </a:r>
            <a:r>
              <a:rPr lang="en-US" sz="2000" spc="50" dirty="0"/>
              <a:t>, </a:t>
            </a:r>
            <a:r>
              <a:rPr lang="en-US" sz="2000" spc="50" dirty="0" err="1"/>
              <a:t>Sodinokibi</a:t>
            </a:r>
            <a:r>
              <a:rPr lang="en-US" sz="2000" spc="50" dirty="0"/>
              <a:t>, and </a:t>
            </a:r>
            <a:r>
              <a:rPr lang="en-US" sz="2000" spc="50" dirty="0" err="1"/>
              <a:t>BlackByte</a:t>
            </a:r>
            <a:r>
              <a:rPr lang="en-US" sz="2000" spc="50" dirty="0"/>
              <a:t>. Some targeted entities had to completely halt production while others lost administrative functions.</a:t>
            </a:r>
          </a:p>
        </p:txBody>
      </p:sp>
      <p:sp>
        <p:nvSpPr>
          <p:cNvPr id="4" name="TextBox 3">
            <a:extLst>
              <a:ext uri="{FF2B5EF4-FFF2-40B4-BE49-F238E27FC236}">
                <a16:creationId xmlns:a16="http://schemas.microsoft.com/office/drawing/2014/main" id="{1E6D7BAC-8325-5792-9EE7-9E158DD5D051}"/>
              </a:ext>
            </a:extLst>
          </p:cNvPr>
          <p:cNvSpPr txBox="1"/>
          <p:nvPr/>
        </p:nvSpPr>
        <p:spPr>
          <a:xfrm>
            <a:off x="1202076" y="6092263"/>
            <a:ext cx="4982774" cy="307777"/>
          </a:xfrm>
          <a:prstGeom prst="rect">
            <a:avLst/>
          </a:prstGeom>
          <a:noFill/>
        </p:spPr>
        <p:txBody>
          <a:bodyPr wrap="none" rtlCol="0">
            <a:spAutoFit/>
          </a:bodyPr>
          <a:lstStyle/>
          <a:p>
            <a:r>
              <a:rPr lang="en-US" sz="1400" u="sng" dirty="0">
                <a:solidFill>
                  <a:srgbClr val="FFFF00"/>
                </a:solidFill>
                <a:hlinkClick r:id="rId2"/>
              </a:rPr>
              <a:t>https://www.ic3.gov/Media/News/2022/220420-2.pdf</a:t>
            </a:r>
            <a:endParaRPr lang="en-US" sz="1400" u="sng" dirty="0">
              <a:solidFill>
                <a:srgbClr val="FFFF00"/>
              </a:solidFill>
            </a:endParaRPr>
          </a:p>
        </p:txBody>
      </p:sp>
    </p:spTree>
    <p:extLst>
      <p:ext uri="{BB962C8B-B14F-4D97-AF65-F5344CB8AC3E}">
        <p14:creationId xmlns:p14="http://schemas.microsoft.com/office/powerpoint/2010/main" val="338008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1936 Dust Bowl Picture">
            <a:extLst>
              <a:ext uri="{FF2B5EF4-FFF2-40B4-BE49-F238E27FC236}">
                <a16:creationId xmlns:a16="http://schemas.microsoft.com/office/drawing/2014/main" id="{F16704DE-46A9-AFB6-4FE4-28149E0C4F86}"/>
              </a:ext>
            </a:extLst>
          </p:cNvPr>
          <p:cNvPicPr>
            <a:picLocks noGrp="1" noChangeAspect="1"/>
          </p:cNvPicPr>
          <p:nvPr>
            <p:ph type="pic" sz="quarter" idx="14"/>
          </p:nvPr>
        </p:nvPicPr>
        <p:blipFill rotWithShape="1">
          <a:blip r:embed="rId2"/>
          <a:srcRect t="12126" b="12126"/>
          <a:stretch/>
        </p:blipFill>
        <p:spPr>
          <a:xfrm>
            <a:off x="-9249" y="-4352"/>
            <a:ext cx="12201250" cy="6862352"/>
          </a:xfrm>
          <a:noFill/>
        </p:spPr>
      </p:pic>
      <p:sp>
        <p:nvSpPr>
          <p:cNvPr id="3" name="Text Placeholder 2">
            <a:extLst>
              <a:ext uri="{FF2B5EF4-FFF2-40B4-BE49-F238E27FC236}">
                <a16:creationId xmlns:a16="http://schemas.microsoft.com/office/drawing/2014/main" id="{4C71B6BF-D11E-86B7-2B63-29DEE0BC7F40}"/>
              </a:ext>
            </a:extLst>
          </p:cNvPr>
          <p:cNvSpPr>
            <a:spLocks noGrp="1"/>
          </p:cNvSpPr>
          <p:nvPr>
            <p:ph type="body" idx="13"/>
          </p:nvPr>
        </p:nvSpPr>
        <p:spPr>
          <a:xfrm>
            <a:off x="838200" y="4561873"/>
            <a:ext cx="10515600" cy="703135"/>
          </a:xfrm>
        </p:spPr>
        <p:txBody>
          <a:bodyPr anchor="ctr">
            <a:normAutofit/>
          </a:bodyPr>
          <a:lstStyle/>
          <a:p>
            <a:r>
              <a:rPr lang="en-US" cap="none" dirty="0"/>
              <a:t>The Battle to Starve America</a:t>
            </a:r>
          </a:p>
        </p:txBody>
      </p:sp>
      <p:sp>
        <p:nvSpPr>
          <p:cNvPr id="4" name="Title 3">
            <a:extLst>
              <a:ext uri="{FF2B5EF4-FFF2-40B4-BE49-F238E27FC236}">
                <a16:creationId xmlns:a16="http://schemas.microsoft.com/office/drawing/2014/main" id="{4FA9A2EF-D259-9DDF-C288-05DA2EAF2F09}"/>
              </a:ext>
            </a:extLst>
          </p:cNvPr>
          <p:cNvSpPr>
            <a:spLocks noGrp="1"/>
          </p:cNvSpPr>
          <p:nvPr>
            <p:ph type="title"/>
          </p:nvPr>
        </p:nvSpPr>
        <p:spPr>
          <a:xfrm>
            <a:off x="838200" y="2373294"/>
            <a:ext cx="7709488" cy="1927810"/>
          </a:xfrm>
        </p:spPr>
        <p:txBody>
          <a:bodyPr anchor="ctr">
            <a:normAutofit/>
          </a:bodyPr>
          <a:lstStyle/>
          <a:p>
            <a:r>
              <a:rPr lang="en-US" sz="12800"/>
              <a:t>Drought</a:t>
            </a:r>
          </a:p>
        </p:txBody>
      </p:sp>
    </p:spTree>
    <p:extLst>
      <p:ext uri="{BB962C8B-B14F-4D97-AF65-F5344CB8AC3E}">
        <p14:creationId xmlns:p14="http://schemas.microsoft.com/office/powerpoint/2010/main" val="750049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fontScale="77500" lnSpcReduction="20000"/>
          </a:bodyPr>
          <a:lstStyle/>
          <a:p>
            <a:r>
              <a:rPr lang="en-US" sz="2000" dirty="0"/>
              <a:t>This warning comes as an increasing number of events of fires and explosions have been reported at food processing facilities across the country recently featured during a segment on Fox News’s </a:t>
            </a:r>
            <a:r>
              <a:rPr lang="en-US" sz="2000" i="1" dirty="0"/>
              <a:t>Tucker Carlson Tonight</a:t>
            </a:r>
            <a:r>
              <a:rPr lang="en-US" sz="2000" dirty="0"/>
              <a:t>:</a:t>
            </a:r>
          </a:p>
          <a:p>
            <a:pPr lvl="1"/>
            <a:r>
              <a:rPr lang="en-US" sz="2000" dirty="0"/>
              <a:t>Fri 	Aug 9, 2019   Tyson Foods, Inc. 	Holcomb, KS 		Fire</a:t>
            </a:r>
          </a:p>
          <a:p>
            <a:pPr lvl="1"/>
            <a:r>
              <a:rPr lang="en-US" sz="2000" dirty="0"/>
              <a:t>Tue 	Jan 12, 2021 	Deli Star Meat Plant 	Fayetteville, IL 	Fire</a:t>
            </a:r>
          </a:p>
          <a:p>
            <a:pPr lvl="1"/>
            <a:r>
              <a:rPr lang="en-US" sz="2000" dirty="0"/>
              <a:t>Sun 	July 25, 2021 	Kellogg Company 	Memphis, TN 		Fire</a:t>
            </a:r>
          </a:p>
          <a:p>
            <a:pPr lvl="1"/>
            <a:r>
              <a:rPr lang="en-US" sz="2000" dirty="0"/>
              <a:t>Tue 	Aug 24, 2021 	</a:t>
            </a:r>
            <a:r>
              <a:rPr lang="en-US" sz="2000" dirty="0" err="1"/>
              <a:t>Patak</a:t>
            </a:r>
            <a:r>
              <a:rPr lang="en-US" sz="2000" dirty="0"/>
              <a:t> Meat Proc. 	Cobb County, GA 	Fire</a:t>
            </a:r>
          </a:p>
          <a:p>
            <a:pPr lvl="1"/>
            <a:r>
              <a:rPr lang="en-US" sz="2000" dirty="0"/>
              <a:t>Mon 	Sept 13, 2021 	JBS, USA 		Grand Island, NE 	Fire</a:t>
            </a:r>
          </a:p>
          <a:p>
            <a:pPr lvl="1"/>
            <a:r>
              <a:rPr lang="en-US" sz="2000" dirty="0"/>
              <a:t>Sat 	Nov 20, 2021 	Maid-Rite Steak Co. 	Kansas City, KS 	Fire</a:t>
            </a:r>
          </a:p>
        </p:txBody>
      </p:sp>
    </p:spTree>
    <p:extLst>
      <p:ext uri="{BB962C8B-B14F-4D97-AF65-F5344CB8AC3E}">
        <p14:creationId xmlns:p14="http://schemas.microsoft.com/office/powerpoint/2010/main" val="144096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fontScale="70000" lnSpcReduction="20000"/>
          </a:bodyPr>
          <a:lstStyle/>
          <a:p>
            <a:pPr lvl="1"/>
            <a:r>
              <a:rPr lang="en-US" sz="2000" dirty="0"/>
              <a:t>Sun 	Dec 12, 2021 	West Side Processing Plant 	San Antonio, TX 	Fire</a:t>
            </a:r>
          </a:p>
          <a:p>
            <a:pPr lvl="1"/>
            <a:r>
              <a:rPr lang="en-US" sz="2000" dirty="0"/>
              <a:t>Sat 	Jan 1, 2022 	Van </a:t>
            </a:r>
            <a:r>
              <a:rPr lang="en-US" sz="2000" dirty="0" err="1"/>
              <a:t>Drunen</a:t>
            </a:r>
            <a:r>
              <a:rPr lang="en-US" sz="2000" dirty="0"/>
              <a:t> Farms 		Momence, IL 	Fire</a:t>
            </a:r>
          </a:p>
          <a:p>
            <a:pPr lvl="1"/>
            <a:r>
              <a:rPr lang="en-US" sz="2000" dirty="0"/>
              <a:t>Fri 	Jan 14, 2022 	Cargill </a:t>
            </a:r>
            <a:r>
              <a:rPr lang="en-US" sz="2000" dirty="0" err="1"/>
              <a:t>Nutrena</a:t>
            </a:r>
            <a:r>
              <a:rPr lang="en-US" sz="2000" dirty="0"/>
              <a:t> Feed Mill 		</a:t>
            </a:r>
            <a:r>
              <a:rPr lang="en-US" sz="2000" dirty="0" err="1"/>
              <a:t>Lecompte</a:t>
            </a:r>
            <a:r>
              <a:rPr lang="en-US" sz="2000" dirty="0"/>
              <a:t>, LA 	Explosion</a:t>
            </a:r>
          </a:p>
          <a:p>
            <a:pPr lvl="1"/>
            <a:r>
              <a:rPr lang="en-US" sz="2000" dirty="0"/>
              <a:t>Fri 	Jan 21, 2022 	Potato Plant 			Warden, WA 	Fire</a:t>
            </a:r>
          </a:p>
          <a:p>
            <a:pPr lvl="1"/>
            <a:r>
              <a:rPr lang="en-US" sz="2000" dirty="0"/>
              <a:t>Tue 	Feb 1, 2022 	Harper’s Market Poultry Plant 	Ham. Mtn., WA 	Fire</a:t>
            </a:r>
          </a:p>
          <a:p>
            <a:pPr lvl="1"/>
            <a:r>
              <a:rPr lang="en-US" sz="2000" dirty="0"/>
              <a:t>Thu 	Feb 3, 2022 	Wisconsin River Meats 		Mauston, WI 	Fire</a:t>
            </a:r>
          </a:p>
          <a:p>
            <a:pPr lvl="1"/>
            <a:r>
              <a:rPr lang="en-US" sz="2000" dirty="0"/>
              <a:t>Tue 	Feb 15, 2022 	Bonanza Company 		El Paso, TX 	Fire</a:t>
            </a:r>
          </a:p>
          <a:p>
            <a:pPr lvl="1"/>
            <a:r>
              <a:rPr lang="en-US" sz="2000" dirty="0"/>
              <a:t>Mon 	Feb 25, 2022 	Shearer’s Food 			Hermiston, OR 	Explosion</a:t>
            </a:r>
          </a:p>
          <a:p>
            <a:pPr lvl="1"/>
            <a:r>
              <a:rPr lang="en-US" sz="2000" dirty="0"/>
              <a:t>Sun 	Mar 13, 2022 	Hot Pockets Plant 		Jonesboro, AR 	Fire</a:t>
            </a:r>
          </a:p>
          <a:p>
            <a:pPr lvl="1"/>
            <a:endParaRPr lang="en-US" sz="2000" dirty="0"/>
          </a:p>
        </p:txBody>
      </p:sp>
    </p:spTree>
    <p:extLst>
      <p:ext uri="{BB962C8B-B14F-4D97-AF65-F5344CB8AC3E}">
        <p14:creationId xmlns:p14="http://schemas.microsoft.com/office/powerpoint/2010/main" val="210040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a:xfrm>
            <a:off x="830263" y="1266825"/>
            <a:ext cx="10851454" cy="4495800"/>
          </a:xfrm>
        </p:spPr>
        <p:txBody>
          <a:bodyPr>
            <a:normAutofit fontScale="85000" lnSpcReduction="10000"/>
          </a:bodyPr>
          <a:lstStyle/>
          <a:p>
            <a:pPr lvl="1"/>
            <a:r>
              <a:rPr lang="en-US" sz="2000" dirty="0"/>
              <a:t>Wed 	Mar 16, 2022 	Walmart Fulfillment Center 	Plainfield, IN 	Fire</a:t>
            </a:r>
          </a:p>
          <a:p>
            <a:pPr lvl="1"/>
            <a:r>
              <a:rPr lang="en-US" sz="2000" dirty="0"/>
              <a:t>Mon 	Mar 28, 2022 	Maricopa Food Pantry 	Phoenix, AZ 	Fire</a:t>
            </a:r>
          </a:p>
          <a:p>
            <a:pPr lvl="1"/>
            <a:r>
              <a:rPr lang="en-US" sz="2000" dirty="0"/>
              <a:t>Thu 	Mar 31, 2022 	Rio Fresh 			San Juan, TX 	Fire</a:t>
            </a:r>
          </a:p>
          <a:p>
            <a:pPr lvl="1"/>
            <a:r>
              <a:rPr lang="en-US" sz="2000" dirty="0"/>
              <a:t>Mon 	April 11, 2022 East Conway Beef and Pork 	Conway, NH 	Fire</a:t>
            </a:r>
          </a:p>
          <a:p>
            <a:pPr lvl="1"/>
            <a:r>
              <a:rPr lang="en-US" sz="2000" dirty="0"/>
              <a:t>Wed 	April 13, 2022 Gem State Processing 	Heyburn, ID 	Plane Crash</a:t>
            </a:r>
          </a:p>
          <a:p>
            <a:pPr lvl="1"/>
            <a:r>
              <a:rPr lang="en-US" sz="2000" dirty="0"/>
              <a:t>Wed 	April 13, 2022 Taylor Farms 			Salinas, CA 	Fire</a:t>
            </a:r>
          </a:p>
          <a:p>
            <a:pPr lvl="1"/>
            <a:r>
              <a:rPr lang="en-US" sz="2000" dirty="0"/>
              <a:t>Mon 	April 18, 2022 Azure Standard Headquarters Dufur, OR 	Fire</a:t>
            </a:r>
          </a:p>
        </p:txBody>
      </p:sp>
    </p:spTree>
    <p:extLst>
      <p:ext uri="{BB962C8B-B14F-4D97-AF65-F5344CB8AC3E}">
        <p14:creationId xmlns:p14="http://schemas.microsoft.com/office/powerpoint/2010/main" val="2042929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a:xfrm>
            <a:off x="0" y="1266825"/>
            <a:ext cx="11969393" cy="4495800"/>
          </a:xfrm>
        </p:spPr>
        <p:txBody>
          <a:bodyPr anchor="ctr">
            <a:normAutofit/>
          </a:bodyPr>
          <a:lstStyle/>
          <a:p>
            <a:pPr lvl="1"/>
            <a:r>
              <a:rPr lang="en-US" sz="1800" dirty="0"/>
              <a:t>Thu 	April 21, 2022 	General Mills 		Covington, GA  	Plane Crash</a:t>
            </a:r>
          </a:p>
          <a:p>
            <a:pPr lvl="1"/>
            <a:r>
              <a:rPr lang="en-US" sz="1800" dirty="0"/>
              <a:t>Sat 	April 30, 2022 	Perdue Farms 	Chesapeake, VA 	Fire</a:t>
            </a:r>
          </a:p>
          <a:p>
            <a:pPr lvl="1"/>
            <a:r>
              <a:rPr lang="en-US" sz="1800" dirty="0"/>
              <a:t>Wed 	May 11, 2022 	</a:t>
            </a:r>
            <a:r>
              <a:rPr lang="en-US" sz="1800" dirty="0" err="1"/>
              <a:t>BioUrja</a:t>
            </a:r>
            <a:r>
              <a:rPr lang="en-US" sz="1800" dirty="0"/>
              <a:t> Grain Silos 	Peoria, IL 		Explosion</a:t>
            </a:r>
          </a:p>
          <a:p>
            <a:pPr lvl="1"/>
            <a:r>
              <a:rPr lang="en-US" sz="1800" dirty="0"/>
              <a:t>Sat 	May 28, 2022 	Forsman Farm 	Howard Lake, MN 	Fire</a:t>
            </a:r>
          </a:p>
          <a:p>
            <a:pPr lvl="1"/>
            <a:r>
              <a:rPr lang="en-US" sz="1800" dirty="0"/>
              <a:t>Tue 	June 7, 2022 		JBS Foods 		Green Bay, WI 	Fire</a:t>
            </a:r>
            <a:endParaRPr lang="en-US" sz="2000" dirty="0"/>
          </a:p>
        </p:txBody>
      </p:sp>
    </p:spTree>
    <p:extLst>
      <p:ext uri="{BB962C8B-B14F-4D97-AF65-F5344CB8AC3E}">
        <p14:creationId xmlns:p14="http://schemas.microsoft.com/office/powerpoint/2010/main" val="195187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a:xfrm>
            <a:off x="830269" y="168721"/>
            <a:ext cx="10523531" cy="583800"/>
          </a:xfrm>
        </p:spPr>
        <p:txBody>
          <a:bodyPr anchor="ctr">
            <a:normAutofit/>
          </a:bodyPr>
          <a:lstStyle/>
          <a:p>
            <a:r>
              <a:rPr lang="en-US" sz="3200" dirty="0"/>
              <a:t>The Summer of Drought</a:t>
            </a:r>
          </a:p>
        </p:txBody>
      </p:sp>
      <p:pic>
        <p:nvPicPr>
          <p:cNvPr id="5" name="Content Placeholder 4">
            <a:extLst>
              <a:ext uri="{FF2B5EF4-FFF2-40B4-BE49-F238E27FC236}">
                <a16:creationId xmlns:a16="http://schemas.microsoft.com/office/drawing/2014/main" id="{0F4BF7F6-4138-CA37-760C-D79A40BC5CA1}"/>
              </a:ext>
            </a:extLst>
          </p:cNvPr>
          <p:cNvPicPr>
            <a:picLocks noGrp="1" noChangeAspect="1"/>
          </p:cNvPicPr>
          <p:nvPr>
            <p:ph sz="quarter" idx="10"/>
          </p:nvPr>
        </p:nvPicPr>
        <p:blipFill>
          <a:blip r:embed="rId2"/>
          <a:stretch>
            <a:fillRect/>
          </a:stretch>
        </p:blipFill>
        <p:spPr>
          <a:xfrm>
            <a:off x="1834579" y="1266825"/>
            <a:ext cx="8522842" cy="4495800"/>
          </a:xfrm>
          <a:prstGeom prst="rect">
            <a:avLst/>
          </a:prstGeom>
          <a:noFill/>
        </p:spPr>
      </p:pic>
    </p:spTree>
    <p:extLst>
      <p:ext uri="{BB962C8B-B14F-4D97-AF65-F5344CB8AC3E}">
        <p14:creationId xmlns:p14="http://schemas.microsoft.com/office/powerpoint/2010/main" val="3664368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a:xfrm>
            <a:off x="830269" y="168721"/>
            <a:ext cx="4858575" cy="583800"/>
          </a:xfrm>
        </p:spPr>
        <p:txBody>
          <a:bodyPr anchor="ctr">
            <a:normAutofit/>
          </a:bodyPr>
          <a:lstStyle/>
          <a:p>
            <a:r>
              <a:rPr lang="en-US"/>
              <a:t>The Summer of Drought</a:t>
            </a:r>
          </a:p>
        </p:txBody>
      </p:sp>
      <p:pic>
        <p:nvPicPr>
          <p:cNvPr id="5" name="Picture 4">
            <a:extLst>
              <a:ext uri="{FF2B5EF4-FFF2-40B4-BE49-F238E27FC236}">
                <a16:creationId xmlns:a16="http://schemas.microsoft.com/office/drawing/2014/main" id="{D8FB9359-8909-9B59-6042-8C805690F48C}"/>
              </a:ext>
            </a:extLst>
          </p:cNvPr>
          <p:cNvPicPr>
            <a:picLocks noChangeAspect="1"/>
          </p:cNvPicPr>
          <p:nvPr/>
        </p:nvPicPr>
        <p:blipFill>
          <a:blip r:embed="rId2"/>
          <a:stretch>
            <a:fillRect/>
          </a:stretch>
        </p:blipFill>
        <p:spPr>
          <a:xfrm>
            <a:off x="8311793" y="355969"/>
            <a:ext cx="1489754" cy="1821712"/>
          </a:xfrm>
          <a:prstGeom prst="rect">
            <a:avLst/>
          </a:prstGeom>
          <a:noFill/>
        </p:spPr>
      </p:pic>
      <p:sp>
        <p:nvSpPr>
          <p:cNvPr id="3" name="Content Placeholder 2">
            <a:extLst>
              <a:ext uri="{FF2B5EF4-FFF2-40B4-BE49-F238E27FC236}">
                <a16:creationId xmlns:a16="http://schemas.microsoft.com/office/drawing/2014/main" id="{8B969233-B1FE-8B02-264B-9DD91A2DA4F6}"/>
              </a:ext>
            </a:extLst>
          </p:cNvPr>
          <p:cNvSpPr>
            <a:spLocks noGrp="1"/>
          </p:cNvSpPr>
          <p:nvPr>
            <p:ph sz="quarter" idx="18"/>
          </p:nvPr>
        </p:nvSpPr>
        <p:spPr>
          <a:xfrm>
            <a:off x="830263" y="1266825"/>
            <a:ext cx="4858574" cy="4495800"/>
          </a:xfrm>
        </p:spPr>
        <p:txBody>
          <a:bodyPr>
            <a:normAutofit/>
          </a:bodyPr>
          <a:lstStyle/>
          <a:p>
            <a:r>
              <a:rPr lang="en-US" sz="2000" dirty="0"/>
              <a:t>However, it is important to understand how bad this drought has become in the United States. The University of Nebraska has continued to research this situation and releases drought maps on the Internet to keep everyone apprised of the situation.</a:t>
            </a:r>
          </a:p>
        </p:txBody>
      </p:sp>
      <p:pic>
        <p:nvPicPr>
          <p:cNvPr id="6" name="Picture 5">
            <a:extLst>
              <a:ext uri="{FF2B5EF4-FFF2-40B4-BE49-F238E27FC236}">
                <a16:creationId xmlns:a16="http://schemas.microsoft.com/office/drawing/2014/main" id="{2DF48240-4683-13AD-8F2A-C5BBF4DB3449}"/>
              </a:ext>
            </a:extLst>
          </p:cNvPr>
          <p:cNvPicPr>
            <a:picLocks noChangeAspect="1"/>
          </p:cNvPicPr>
          <p:nvPr/>
        </p:nvPicPr>
        <p:blipFill>
          <a:blip r:embed="rId3"/>
          <a:stretch>
            <a:fillRect/>
          </a:stretch>
        </p:blipFill>
        <p:spPr>
          <a:xfrm>
            <a:off x="6096000" y="2286000"/>
            <a:ext cx="6096000" cy="4572000"/>
          </a:xfrm>
          <a:prstGeom prst="rect">
            <a:avLst/>
          </a:prstGeom>
        </p:spPr>
      </p:pic>
    </p:spTree>
    <p:extLst>
      <p:ext uri="{BB962C8B-B14F-4D97-AF65-F5344CB8AC3E}">
        <p14:creationId xmlns:p14="http://schemas.microsoft.com/office/powerpoint/2010/main" val="395337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F216320-32E8-71B1-C2BA-63B8F7AE319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Picture 4" descr="Map&#10;&#10;Description automatically generated">
            <a:extLst>
              <a:ext uri="{FF2B5EF4-FFF2-40B4-BE49-F238E27FC236}">
                <a16:creationId xmlns:a16="http://schemas.microsoft.com/office/drawing/2014/main" id="{BA8A972F-C274-37A8-50DB-01C19574E4E2}"/>
              </a:ext>
            </a:extLst>
          </p:cNvPr>
          <p:cNvPicPr>
            <a:picLocks noChangeAspect="1"/>
          </p:cNvPicPr>
          <p:nvPr/>
        </p:nvPicPr>
        <p:blipFill>
          <a:blip r:embed="rId3"/>
          <a:stretch>
            <a:fillRect/>
          </a:stretch>
        </p:blipFill>
        <p:spPr>
          <a:xfrm>
            <a:off x="-71920" y="0"/>
            <a:ext cx="12263919" cy="6858000"/>
          </a:xfrm>
          <a:prstGeom prst="rect">
            <a:avLst/>
          </a:prstGeom>
        </p:spPr>
      </p:pic>
    </p:spTree>
    <p:extLst>
      <p:ext uri="{BB962C8B-B14F-4D97-AF65-F5344CB8AC3E}">
        <p14:creationId xmlns:p14="http://schemas.microsoft.com/office/powerpoint/2010/main" val="131246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3D9B5-EDA8-BE8F-B098-0B7D7C706191}"/>
              </a:ext>
            </a:extLst>
          </p:cNvPr>
          <p:cNvPicPr>
            <a:picLocks noChangeAspect="1"/>
          </p:cNvPicPr>
          <p:nvPr/>
        </p:nvPicPr>
        <p:blipFill>
          <a:blip r:embed="rId2"/>
          <a:stretch>
            <a:fillRect/>
          </a:stretch>
        </p:blipFill>
        <p:spPr>
          <a:xfrm>
            <a:off x="-71919" y="-1510301"/>
            <a:ext cx="12263919" cy="10037852"/>
          </a:xfrm>
          <a:prstGeom prst="rect">
            <a:avLst/>
          </a:prstGeom>
        </p:spPr>
      </p:pic>
    </p:spTree>
    <p:extLst>
      <p:ext uri="{BB962C8B-B14F-4D97-AF65-F5344CB8AC3E}">
        <p14:creationId xmlns:p14="http://schemas.microsoft.com/office/powerpoint/2010/main" val="245286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9613ED-1BCC-F1E8-2DD9-6A7448D6E5C6}"/>
              </a:ext>
            </a:extLst>
          </p:cNvPr>
          <p:cNvPicPr>
            <a:picLocks noChangeAspect="1"/>
          </p:cNvPicPr>
          <p:nvPr/>
        </p:nvPicPr>
        <p:blipFill>
          <a:blip r:embed="rId2"/>
          <a:stretch>
            <a:fillRect/>
          </a:stretch>
        </p:blipFill>
        <p:spPr>
          <a:xfrm>
            <a:off x="3616503" y="0"/>
            <a:ext cx="8575497" cy="6858000"/>
          </a:xfrm>
          <a:prstGeom prst="rect">
            <a:avLst/>
          </a:prstGeom>
        </p:spPr>
      </p:pic>
    </p:spTree>
    <p:extLst>
      <p:ext uri="{BB962C8B-B14F-4D97-AF65-F5344CB8AC3E}">
        <p14:creationId xmlns:p14="http://schemas.microsoft.com/office/powerpoint/2010/main" val="3038117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25E6A2-159B-964F-DF1D-A8332CE507F0}"/>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1141288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a:bodyPr>
          <a:lstStyle/>
          <a:p>
            <a:r>
              <a:rPr lang="en-US" sz="2000" dirty="0"/>
              <a:t>And when he had opened the fourth seal, I heard the voice of the fourth beast say, Come and see. </a:t>
            </a:r>
          </a:p>
          <a:p>
            <a:r>
              <a:rPr lang="en-US" sz="2000" dirty="0"/>
              <a:t>And I looked, and behold a </a:t>
            </a:r>
            <a:r>
              <a:rPr lang="en-US" sz="2000" u="sng" dirty="0"/>
              <a:t>pale</a:t>
            </a:r>
            <a:r>
              <a:rPr lang="en-US" sz="2000" dirty="0"/>
              <a:t> horse: and his name that sat on him was </a:t>
            </a:r>
            <a:r>
              <a:rPr lang="en-US" sz="2000" u="sng" dirty="0"/>
              <a:t>Death</a:t>
            </a:r>
            <a:r>
              <a:rPr lang="en-US" sz="2000" dirty="0"/>
              <a:t>, and </a:t>
            </a:r>
            <a:r>
              <a:rPr lang="en-US" sz="2000" u="sng" dirty="0"/>
              <a:t>Hell</a:t>
            </a:r>
            <a:r>
              <a:rPr lang="en-US" sz="2000" dirty="0"/>
              <a:t> followed with him. </a:t>
            </a:r>
            <a:r>
              <a:rPr lang="en-US" sz="2000" u="sng" dirty="0"/>
              <a:t>And power was given unto them over the fourth part of the earth</a:t>
            </a:r>
            <a:r>
              <a:rPr lang="en-US" sz="2000" dirty="0"/>
              <a:t>, to kill with sword, and with hunger, and with death, and with the beasts of the earth. (Revelation 6:7-8 AV, Cambridge Edition 1769)</a:t>
            </a:r>
          </a:p>
        </p:txBody>
      </p:sp>
    </p:spTree>
    <p:extLst>
      <p:ext uri="{BB962C8B-B14F-4D97-AF65-F5344CB8AC3E}">
        <p14:creationId xmlns:p14="http://schemas.microsoft.com/office/powerpoint/2010/main" val="88109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C69704-5875-D35A-9E9E-3D9B7FF380A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6447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0985238-EA9E-178D-B4B7-F163C6A2002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2E799DC-0762-3372-E557-3FD143323B0A}"/>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226849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C32D4E-57E1-7316-57D6-82723DE3D42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1488A1C-471A-7030-2177-5B1DB8F89D18}"/>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303934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0284459-B8A8-F40E-CFC6-A888315F1C6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184794F-2AA7-1ED1-AB6C-ED0EA2C84756}"/>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243203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7BB761B-19DE-3F92-D096-223E7A1FF9A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B26E681-9FEA-0FA3-6516-DA12C182DA19}"/>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93756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7BB761B-19DE-3F92-D096-223E7A1FF9A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F6F0262-B3E0-8D08-8770-9A2C510378F0}"/>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82133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4ED4B8E-DD3B-2A3B-B7F1-CDDA996DB5C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D7BC5-8E26-F1E9-A104-9B796C9C9067}"/>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218418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99EBAF2-2A82-9E29-6ABF-C70579A69A3F}"/>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a:t>Bible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5"/>
            <a:ext cx="10932650" cy="4495800"/>
          </a:xfrm>
        </p:spPr>
        <p:txBody>
          <a:bodyPr>
            <a:normAutofit/>
          </a:bodyPr>
          <a:lstStyle/>
          <a:p>
            <a:r>
              <a:rPr lang="en-US" sz="2400" spc="0" dirty="0"/>
              <a:t>In anticipation of a trip to Heavener, Oklahoma later this summer, we did some more experimentation with our Bible Music Project</a:t>
            </a:r>
            <a:r>
              <a:rPr lang="en-US" sz="2000" spc="0" dirty="0"/>
              <a:t>. </a:t>
            </a:r>
          </a:p>
          <a:p>
            <a:pPr lvl="1">
              <a:lnSpc>
                <a:spcPct val="100000"/>
              </a:lnSpc>
            </a:pPr>
            <a:r>
              <a:rPr lang="en-US" sz="1800" spc="0" dirty="0"/>
              <a:t>Much of the research we previously did is on our website: </a:t>
            </a:r>
            <a:r>
              <a:rPr lang="en-US" sz="1800" spc="0" dirty="0">
                <a:hlinkClick r:id="rId3"/>
              </a:rPr>
              <a:t>http://biblemusic.live</a:t>
            </a:r>
            <a:r>
              <a:rPr lang="en-US" sz="1800" spc="0" dirty="0"/>
              <a:t>. </a:t>
            </a:r>
          </a:p>
          <a:p>
            <a:pPr lvl="1">
              <a:lnSpc>
                <a:spcPct val="100000"/>
              </a:lnSpc>
            </a:pPr>
            <a:r>
              <a:rPr lang="en-US" sz="1800" spc="0" dirty="0"/>
              <a:t>Much of that work from 2006-2012 centered around weather research and culminated with making it rain every day in June of 2012 in Trinidad, Colorado. Professor Mack was assisted by the late scientist: Olaf H. Hage III and Sound Engineer Chris Blodgett, both in the construction of the music and in the scientific elements.</a:t>
            </a:r>
          </a:p>
          <a:p>
            <a:pPr lvl="1">
              <a:lnSpc>
                <a:spcPct val="100000"/>
              </a:lnSpc>
            </a:pPr>
            <a:r>
              <a:rPr lang="en-US" sz="1800" spc="0" dirty="0"/>
              <a:t>On July 4, 2022, we embarked on a new project. In our first phase, we made music from Isaiah 9:8 to 13:33 in all 12 key signatures. We played the music out into the atmosphere for the first time that evening. Areas of drought suddenly got rain, but CERN did not operate as planned and there was a problem with the Georgia Guidestones.</a:t>
            </a:r>
            <a:endParaRPr lang="en-US" sz="1800" dirty="0"/>
          </a:p>
        </p:txBody>
      </p:sp>
    </p:spTree>
    <p:extLst>
      <p:ext uri="{BB962C8B-B14F-4D97-AF65-F5344CB8AC3E}">
        <p14:creationId xmlns:p14="http://schemas.microsoft.com/office/powerpoint/2010/main" val="1814994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5E13AFD-BDCA-ADFA-3BB6-1A44A8D4B61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a:t>Bible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5"/>
            <a:ext cx="10932650" cy="4495800"/>
          </a:xfrm>
        </p:spPr>
        <p:txBody>
          <a:bodyPr>
            <a:normAutofit lnSpcReduction="10000"/>
          </a:bodyPr>
          <a:lstStyle/>
          <a:p>
            <a:r>
              <a:rPr lang="en-US" sz="2400" spc="0" dirty="0"/>
              <a:t>In anticipation of a trip to Heavener, Oklahoma later this summer, we did some more experimentation with our Bible Music Project</a:t>
            </a:r>
            <a:r>
              <a:rPr lang="en-US" sz="2000" spc="0" dirty="0"/>
              <a:t>. </a:t>
            </a:r>
          </a:p>
          <a:p>
            <a:pPr lvl="1"/>
            <a:r>
              <a:rPr lang="en-US" sz="2000" spc="0" dirty="0"/>
              <a:t>On July 22, 2022, I went to Colorado Springs, Colorado on personal business. While waiting in a waiting room at Memorial Hospital, I learned on local television that the city had experienced greater than average temperatures on 18 of 21 days on the month. They only had rain on three of those days. </a:t>
            </a:r>
          </a:p>
          <a:p>
            <a:pPr lvl="1"/>
            <a:r>
              <a:rPr lang="en-US" sz="2000" spc="0" dirty="0"/>
              <a:t>Since I had “Rain Machine” on my phone, I started playing it in the waiting room of the Hospital. Within two hours of playing it, the clouds came off the mountain and it started raining heavily.</a:t>
            </a:r>
          </a:p>
        </p:txBody>
      </p:sp>
    </p:spTree>
    <p:extLst>
      <p:ext uri="{BB962C8B-B14F-4D97-AF65-F5344CB8AC3E}">
        <p14:creationId xmlns:p14="http://schemas.microsoft.com/office/powerpoint/2010/main" val="3982003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624ACC0-37CF-17F3-84FC-F823F2C3940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a:t>Bible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4"/>
            <a:ext cx="10932650" cy="5189393"/>
          </a:xfrm>
        </p:spPr>
        <p:txBody>
          <a:bodyPr>
            <a:normAutofit lnSpcReduction="10000"/>
          </a:bodyPr>
          <a:lstStyle/>
          <a:p>
            <a:r>
              <a:rPr lang="en-US" sz="2400" spc="0" dirty="0"/>
              <a:t>In anticipation of a trip to Heavener, Oklahoma later this summer, we did some more experimentation with our Bible Music Project</a:t>
            </a:r>
            <a:r>
              <a:rPr lang="en-US" sz="2000" spc="0" dirty="0"/>
              <a:t>. </a:t>
            </a:r>
          </a:p>
          <a:p>
            <a:pPr lvl="1"/>
            <a:r>
              <a:rPr lang="en-US" sz="2000" spc="0" dirty="0"/>
              <a:t>In a follow-up to the Colorado Springs events, we noticed that the rain system missed Trinidad, Colorado. It is something that we have seen before. Even the late Stephen Hamer, M.S. (Meteorology) could not account for or explain the number of times that storm systems bypassed Trinidad, Colorado.</a:t>
            </a:r>
          </a:p>
          <a:p>
            <a:pPr lvl="1"/>
            <a:r>
              <a:rPr lang="en-US" sz="2000" spc="0" dirty="0"/>
              <a:t>This time, we played Zechariah, chapters 13-14 into the air. Within two hours, thunderstorms came over the mountains and continued for much of the night.</a:t>
            </a:r>
          </a:p>
          <a:p>
            <a:pPr lvl="1"/>
            <a:r>
              <a:rPr lang="en-US" sz="2000" spc="0" dirty="0"/>
              <a:t>Continuous thunderstorms are rare in Trinidad, Colorado, as the city is on the Northeast corner of the Great Southwestern Desert of the United States. </a:t>
            </a:r>
          </a:p>
        </p:txBody>
      </p:sp>
    </p:spTree>
    <p:extLst>
      <p:ext uri="{BB962C8B-B14F-4D97-AF65-F5344CB8AC3E}">
        <p14:creationId xmlns:p14="http://schemas.microsoft.com/office/powerpoint/2010/main" val="370747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a:xfrm>
            <a:off x="359596" y="1266825"/>
            <a:ext cx="11589249" cy="5185346"/>
          </a:xfrm>
        </p:spPr>
        <p:txBody>
          <a:bodyPr>
            <a:normAutofit lnSpcReduction="10000"/>
          </a:bodyPr>
          <a:lstStyle/>
          <a:p>
            <a:r>
              <a:rPr lang="en-US" sz="2800" dirty="0"/>
              <a:t>Pale – </a:t>
            </a:r>
            <a:r>
              <a:rPr lang="el-GR" sz="2800" dirty="0">
                <a:latin typeface="Galatia SIL" panose="02000600020000020004" pitchFamily="2" charset="0"/>
              </a:rPr>
              <a:t>χλωρός</a:t>
            </a:r>
            <a:r>
              <a:rPr lang="en-US" sz="2800" dirty="0">
                <a:latin typeface="Galatia SIL" panose="02000600020000020004" pitchFamily="2" charset="0"/>
              </a:rPr>
              <a:t> - </a:t>
            </a:r>
            <a:r>
              <a:rPr lang="en-US" sz="2800" i="1" dirty="0" err="1"/>
              <a:t>chlōros</a:t>
            </a:r>
            <a:r>
              <a:rPr lang="en-US" sz="2800" i="1" dirty="0"/>
              <a:t> </a:t>
            </a:r>
            <a:r>
              <a:rPr lang="en-US" sz="2800" dirty="0"/>
              <a:t>– [</a:t>
            </a:r>
            <a:r>
              <a:rPr lang="en-US" sz="2800" i="1" dirty="0"/>
              <a:t>Strong’s</a:t>
            </a:r>
            <a:r>
              <a:rPr lang="en-US" sz="2800" dirty="0"/>
              <a:t> #G5515]</a:t>
            </a:r>
          </a:p>
          <a:p>
            <a:pPr lvl="1">
              <a:lnSpc>
                <a:spcPct val="100000"/>
              </a:lnSpc>
              <a:spcBef>
                <a:spcPts val="1200"/>
              </a:spcBef>
            </a:pPr>
            <a:r>
              <a:rPr lang="en-US" sz="2400" dirty="0">
                <a:solidFill>
                  <a:schemeClr val="bg2"/>
                </a:solidFill>
              </a:rPr>
              <a:t>(</a:t>
            </a:r>
            <a:r>
              <a:rPr lang="en-US" sz="2400" i="1" dirty="0">
                <a:solidFill>
                  <a:schemeClr val="bg2"/>
                </a:solidFill>
              </a:rPr>
              <a:t>Strong’s</a:t>
            </a:r>
            <a:r>
              <a:rPr lang="en-US" sz="2400" dirty="0">
                <a:solidFill>
                  <a:schemeClr val="bg2"/>
                </a:solidFill>
              </a:rPr>
              <a:t>) </a:t>
            </a:r>
            <a:r>
              <a:rPr lang="en-US" sz="2400" b="0" i="1" u="none" strike="noStrike" baseline="0" dirty="0">
                <a:solidFill>
                  <a:schemeClr val="bg2"/>
                </a:solidFill>
              </a:rPr>
              <a:t>greenish</a:t>
            </a:r>
            <a:r>
              <a:rPr lang="en-US" sz="2400" b="0" i="0" u="none" strike="noStrike" baseline="0" dirty="0">
                <a:solidFill>
                  <a:schemeClr val="bg2"/>
                </a:solidFill>
              </a:rPr>
              <a:t>, that is, </a:t>
            </a:r>
            <a:r>
              <a:rPr lang="en-US" sz="2400" b="0" i="1" u="none" strike="noStrike" baseline="0" dirty="0">
                <a:solidFill>
                  <a:schemeClr val="bg2"/>
                </a:solidFill>
              </a:rPr>
              <a:t>verdant</a:t>
            </a:r>
            <a:r>
              <a:rPr lang="en-US" sz="2400" b="0" i="0" u="none" strike="noStrike" baseline="0" dirty="0">
                <a:solidFill>
                  <a:schemeClr val="bg2"/>
                </a:solidFill>
              </a:rPr>
              <a:t>, </a:t>
            </a:r>
            <a:r>
              <a:rPr lang="en-US" sz="2400" b="0" i="1" u="none" strike="noStrike" baseline="0" dirty="0">
                <a:solidFill>
                  <a:schemeClr val="bg2"/>
                </a:solidFill>
              </a:rPr>
              <a:t>dun-colored:</a:t>
            </a:r>
            <a:r>
              <a:rPr lang="en-US" sz="2400" b="0" i="0" u="none" strike="noStrike" baseline="0" dirty="0">
                <a:solidFill>
                  <a:schemeClr val="bg2"/>
                </a:solidFill>
              </a:rPr>
              <a:t> - green, pale.</a:t>
            </a:r>
          </a:p>
          <a:p>
            <a:pPr lvl="1">
              <a:lnSpc>
                <a:spcPct val="100000"/>
              </a:lnSpc>
              <a:spcBef>
                <a:spcPts val="1200"/>
              </a:spcBef>
            </a:pPr>
            <a:r>
              <a:rPr lang="en-US" sz="2400" b="0" i="0" u="none" strike="noStrike" baseline="0" dirty="0">
                <a:solidFill>
                  <a:schemeClr val="bg2"/>
                </a:solidFill>
              </a:rPr>
              <a:t>(</a:t>
            </a:r>
            <a:r>
              <a:rPr lang="en-US" sz="2400" b="0" i="1" u="none" strike="noStrike" baseline="0" dirty="0">
                <a:solidFill>
                  <a:schemeClr val="bg2"/>
                </a:solidFill>
              </a:rPr>
              <a:t>Thayer</a:t>
            </a:r>
            <a:r>
              <a:rPr lang="en-US" sz="2400" b="0" i="0" u="none" strike="noStrike" baseline="0" dirty="0">
                <a:solidFill>
                  <a:schemeClr val="bg2"/>
                </a:solidFill>
              </a:rPr>
              <a:t>) green, yellowish pale</a:t>
            </a:r>
          </a:p>
          <a:p>
            <a:pPr lvl="1">
              <a:lnSpc>
                <a:spcPct val="100000"/>
              </a:lnSpc>
              <a:spcBef>
                <a:spcPts val="1200"/>
              </a:spcBef>
            </a:pPr>
            <a:r>
              <a:rPr lang="en-US" sz="2400" dirty="0">
                <a:solidFill>
                  <a:schemeClr val="bg2"/>
                </a:solidFill>
              </a:rPr>
              <a:t>(</a:t>
            </a:r>
            <a:r>
              <a:rPr lang="en-US" sz="2400" i="1" dirty="0">
                <a:solidFill>
                  <a:schemeClr val="bg2"/>
                </a:solidFill>
              </a:rPr>
              <a:t>Mounce</a:t>
            </a:r>
            <a:r>
              <a:rPr lang="en-US" sz="2400" dirty="0">
                <a:solidFill>
                  <a:schemeClr val="bg2"/>
                </a:solidFill>
              </a:rPr>
              <a:t>) pale green, green, verdant (green), Mark 6:39, Revelation 8:7, 9:4, pale, sallow (of a sickly, yellowish or </a:t>
            </a:r>
            <a:r>
              <a:rPr lang="en-US" sz="2400" dirty="0" err="1">
                <a:solidFill>
                  <a:schemeClr val="bg2"/>
                </a:solidFill>
              </a:rPr>
              <a:t>lightish</a:t>
            </a:r>
            <a:r>
              <a:rPr lang="en-US" sz="2400" dirty="0">
                <a:solidFill>
                  <a:schemeClr val="bg2"/>
                </a:solidFill>
              </a:rPr>
              <a:t> brown color), Revelation 6:8.</a:t>
            </a:r>
            <a:endParaRPr lang="en-US" sz="2400" b="0" i="0" u="none" strike="noStrike" baseline="0" dirty="0">
              <a:solidFill>
                <a:schemeClr val="bg2"/>
              </a:solidFill>
            </a:endParaRPr>
          </a:p>
          <a:p>
            <a:pPr lvl="1">
              <a:lnSpc>
                <a:spcPct val="100000"/>
              </a:lnSpc>
              <a:spcBef>
                <a:spcPts val="1200"/>
              </a:spcBef>
            </a:pPr>
            <a:r>
              <a:rPr lang="en-US" sz="2000" dirty="0">
                <a:solidFill>
                  <a:schemeClr val="bg2"/>
                </a:solidFill>
              </a:rPr>
              <a:t>We get our words Chlorophyl, Chloroform, </a:t>
            </a:r>
            <a:r>
              <a:rPr lang="en-US" sz="2000" i="1" dirty="0">
                <a:solidFill>
                  <a:schemeClr val="bg2"/>
                </a:solidFill>
              </a:rPr>
              <a:t>etc</a:t>
            </a:r>
            <a:r>
              <a:rPr lang="en-US" sz="2000" dirty="0">
                <a:solidFill>
                  <a:schemeClr val="bg2"/>
                </a:solidFill>
              </a:rPr>
              <a:t>. from this word.</a:t>
            </a:r>
            <a:r>
              <a:rPr lang="en-US" sz="2000" i="1" dirty="0">
                <a:solidFill>
                  <a:schemeClr val="bg2"/>
                </a:solidFill>
              </a:rPr>
              <a:t> </a:t>
            </a:r>
          </a:p>
          <a:p>
            <a:pPr lvl="1">
              <a:lnSpc>
                <a:spcPct val="100000"/>
              </a:lnSpc>
              <a:spcBef>
                <a:spcPts val="1200"/>
              </a:spcBef>
            </a:pPr>
            <a:r>
              <a:rPr lang="en-US" sz="2000" dirty="0">
                <a:solidFill>
                  <a:schemeClr val="bg2"/>
                </a:solidFill>
              </a:rPr>
              <a:t>Total KJV Occurrences: 4</a:t>
            </a:r>
          </a:p>
          <a:p>
            <a:pPr lvl="2">
              <a:lnSpc>
                <a:spcPct val="100000"/>
              </a:lnSpc>
              <a:spcBef>
                <a:spcPts val="1200"/>
              </a:spcBef>
            </a:pPr>
            <a:r>
              <a:rPr lang="en-US" sz="2000" dirty="0">
                <a:solidFill>
                  <a:schemeClr val="bg2"/>
                </a:solidFill>
              </a:rPr>
              <a:t>Green – 3 (Mark 6:39, Revelation 8:7, 9:4)</a:t>
            </a:r>
          </a:p>
          <a:p>
            <a:pPr lvl="2">
              <a:lnSpc>
                <a:spcPct val="100000"/>
              </a:lnSpc>
              <a:spcBef>
                <a:spcPts val="1200"/>
              </a:spcBef>
            </a:pPr>
            <a:r>
              <a:rPr lang="en-US" sz="2000" dirty="0">
                <a:solidFill>
                  <a:schemeClr val="bg2"/>
                </a:solidFill>
              </a:rPr>
              <a:t>Pale – 1 (Revelation 6:8)</a:t>
            </a:r>
          </a:p>
        </p:txBody>
      </p:sp>
    </p:spTree>
    <p:extLst>
      <p:ext uri="{BB962C8B-B14F-4D97-AF65-F5344CB8AC3E}">
        <p14:creationId xmlns:p14="http://schemas.microsoft.com/office/powerpoint/2010/main" val="35835053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F1FC411-6B92-CFF3-E159-CF0DEE95185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err="1"/>
              <a:t>WhiteStone</a:t>
            </a:r>
            <a:r>
              <a:rPr lang="en-US" sz="3600" dirty="0"/>
              <a:t> Foundation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4"/>
            <a:ext cx="10932650" cy="4805501"/>
          </a:xfrm>
        </p:spPr>
        <p:txBody>
          <a:bodyPr>
            <a:normAutofit fontScale="92500" lnSpcReduction="10000"/>
          </a:bodyPr>
          <a:lstStyle/>
          <a:p>
            <a:r>
              <a:rPr lang="en-US" sz="2400" spc="0" dirty="0"/>
              <a:t>In anticipation of a trip to </a:t>
            </a:r>
            <a:r>
              <a:rPr lang="en-US" sz="2400" spc="0" dirty="0">
                <a:hlinkClick r:id="rId3"/>
              </a:rPr>
              <a:t>Heavener, Oklahoma</a:t>
            </a:r>
            <a:r>
              <a:rPr lang="en-US" sz="2400" spc="0" dirty="0"/>
              <a:t> later this summer, we did some more experimentation with our Bible Music Project</a:t>
            </a:r>
            <a:r>
              <a:rPr lang="en-US" sz="2000" spc="0" dirty="0"/>
              <a:t>. </a:t>
            </a:r>
          </a:p>
          <a:p>
            <a:pPr lvl="1">
              <a:lnSpc>
                <a:spcPct val="100000"/>
              </a:lnSpc>
            </a:pPr>
            <a:r>
              <a:rPr lang="en-US" sz="2000" spc="0" dirty="0">
                <a:hlinkClick r:id="rId4"/>
              </a:rPr>
              <a:t>Bible Music for Isaiah 9:8 – 13:22. MP3 File.</a:t>
            </a:r>
            <a:endParaRPr lang="en-US" sz="2000" spc="0" dirty="0"/>
          </a:p>
          <a:p>
            <a:pPr lvl="1">
              <a:lnSpc>
                <a:spcPct val="100000"/>
              </a:lnSpc>
            </a:pPr>
            <a:r>
              <a:rPr lang="en-US" sz="2000" spc="0" dirty="0">
                <a:hlinkClick r:id="rId5"/>
              </a:rPr>
              <a:t>Bible Music for Zechariah 13-14. MP3 File.</a:t>
            </a:r>
            <a:endParaRPr lang="en-US" sz="2000" spc="0" dirty="0"/>
          </a:p>
          <a:p>
            <a:pPr lvl="1">
              <a:lnSpc>
                <a:spcPct val="100000"/>
              </a:lnSpc>
            </a:pPr>
            <a:r>
              <a:rPr lang="en-US" sz="2000" spc="0" dirty="0">
                <a:hlinkClick r:id="rId6"/>
              </a:rPr>
              <a:t>Bible Music for Zechariah 13-14. FLAC File.</a:t>
            </a:r>
            <a:endParaRPr lang="en-US" sz="2000" spc="0" dirty="0"/>
          </a:p>
          <a:p>
            <a:pPr lvl="1">
              <a:lnSpc>
                <a:spcPct val="100000"/>
              </a:lnSpc>
            </a:pPr>
            <a:r>
              <a:rPr lang="en-US" sz="2000" spc="0" dirty="0"/>
              <a:t>Here is the key verse:</a:t>
            </a:r>
          </a:p>
          <a:p>
            <a:pPr lvl="2">
              <a:lnSpc>
                <a:spcPct val="120000"/>
              </a:lnSpc>
            </a:pPr>
            <a:r>
              <a:rPr lang="en-US" sz="2000" spc="0" dirty="0"/>
              <a:t>In that day there shall be a </a:t>
            </a:r>
            <a:r>
              <a:rPr lang="en-US" sz="2000" u="sng" spc="0" dirty="0"/>
              <a:t>fountain</a:t>
            </a:r>
            <a:r>
              <a:rPr lang="en-US" sz="2000" spc="0" dirty="0"/>
              <a:t> opened to the house of David and to the inhabitants of Jerusalem for sin and for uncleanness. (Zechariah 13:1)</a:t>
            </a:r>
          </a:p>
          <a:p>
            <a:pPr lvl="1">
              <a:lnSpc>
                <a:spcPct val="120000"/>
              </a:lnSpc>
            </a:pPr>
            <a:r>
              <a:rPr lang="en-US" sz="2000" spc="0" dirty="0"/>
              <a:t>We are getting ready to post additional scriptures. If some of you have suggestions for scriptures to render into music, let us know. </a:t>
            </a:r>
            <a:r>
              <a:rPr lang="en-US" sz="2000" spc="0" dirty="0">
                <a:hlinkClick r:id="rId7"/>
              </a:rPr>
              <a:t>tom.mack@whitestonefoundation.org</a:t>
            </a:r>
            <a:r>
              <a:rPr lang="en-US" sz="2000" spc="0" dirty="0"/>
              <a:t>. </a:t>
            </a:r>
            <a:endParaRPr lang="en-US" sz="2000" dirty="0"/>
          </a:p>
        </p:txBody>
      </p:sp>
    </p:spTree>
    <p:extLst>
      <p:ext uri="{BB962C8B-B14F-4D97-AF65-F5344CB8AC3E}">
        <p14:creationId xmlns:p14="http://schemas.microsoft.com/office/powerpoint/2010/main" val="2679722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F1FC411-6B92-CFF3-E159-CF0DEE95185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err="1"/>
              <a:t>WhiteStone</a:t>
            </a:r>
            <a:r>
              <a:rPr lang="en-US" sz="3600" dirty="0"/>
              <a:t> Foundation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4"/>
            <a:ext cx="10932650" cy="4805501"/>
          </a:xfrm>
        </p:spPr>
        <p:txBody>
          <a:bodyPr>
            <a:normAutofit/>
          </a:bodyPr>
          <a:lstStyle/>
          <a:p>
            <a:r>
              <a:rPr lang="en-US" sz="2400" spc="0" dirty="0"/>
              <a:t>You can follow our most recent research on our Telegram Channel:</a:t>
            </a:r>
          </a:p>
          <a:p>
            <a:pPr lvl="1"/>
            <a:r>
              <a:rPr lang="en-US" sz="2000" dirty="0">
                <a:hlinkClick r:id="rId3"/>
              </a:rPr>
              <a:t>https://t.me/Bible_Music1</a:t>
            </a:r>
            <a:endParaRPr lang="en-US" sz="2000" spc="0" dirty="0"/>
          </a:p>
          <a:p>
            <a:r>
              <a:rPr lang="en-US" sz="2000" spc="0" dirty="0"/>
              <a:t>Our Website for this music is:</a:t>
            </a:r>
          </a:p>
          <a:p>
            <a:pPr lvl="1"/>
            <a:r>
              <a:rPr lang="en-US" sz="2000" spc="0" dirty="0">
                <a:hlinkClick r:id="rId4"/>
              </a:rPr>
              <a:t>http://biblemusic.live</a:t>
            </a:r>
            <a:r>
              <a:rPr lang="en-US" sz="2000" spc="0" dirty="0"/>
              <a:t> </a:t>
            </a:r>
            <a:endParaRPr lang="en-US" sz="2000" dirty="0"/>
          </a:p>
        </p:txBody>
      </p:sp>
    </p:spTree>
    <p:extLst>
      <p:ext uri="{BB962C8B-B14F-4D97-AF65-F5344CB8AC3E}">
        <p14:creationId xmlns:p14="http://schemas.microsoft.com/office/powerpoint/2010/main" val="4189134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F1FC411-6B92-CFF3-E159-CF0DEE95185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405A2B-30AF-2EA3-532E-4D04FBE0DD35}"/>
              </a:ext>
            </a:extLst>
          </p:cNvPr>
          <p:cNvSpPr>
            <a:spLocks noGrp="1"/>
          </p:cNvSpPr>
          <p:nvPr>
            <p:ph type="title"/>
          </p:nvPr>
        </p:nvSpPr>
        <p:spPr/>
        <p:txBody>
          <a:bodyPr/>
          <a:lstStyle/>
          <a:p>
            <a:pPr algn="ctr"/>
            <a:r>
              <a:rPr lang="en-US" sz="3600" dirty="0" err="1"/>
              <a:t>WhiteStone</a:t>
            </a:r>
            <a:r>
              <a:rPr lang="en-US" sz="3600" dirty="0"/>
              <a:t> Foundation Music Research</a:t>
            </a:r>
          </a:p>
        </p:txBody>
      </p:sp>
      <p:sp>
        <p:nvSpPr>
          <p:cNvPr id="3" name="Content Placeholder 2">
            <a:extLst>
              <a:ext uri="{FF2B5EF4-FFF2-40B4-BE49-F238E27FC236}">
                <a16:creationId xmlns:a16="http://schemas.microsoft.com/office/drawing/2014/main" id="{1E8F4368-A27A-FF5A-6672-AAFEEAF158DB}"/>
              </a:ext>
            </a:extLst>
          </p:cNvPr>
          <p:cNvSpPr>
            <a:spLocks noGrp="1"/>
          </p:cNvSpPr>
          <p:nvPr>
            <p:ph sz="quarter" idx="10"/>
          </p:nvPr>
        </p:nvSpPr>
        <p:spPr>
          <a:xfrm>
            <a:off x="830263" y="1266824"/>
            <a:ext cx="10932650" cy="4805501"/>
          </a:xfrm>
        </p:spPr>
        <p:txBody>
          <a:bodyPr>
            <a:normAutofit/>
          </a:bodyPr>
          <a:lstStyle/>
          <a:p>
            <a:r>
              <a:rPr lang="en-US" sz="2400" spc="0" dirty="0"/>
              <a:t>You can follow our most recent research on our Telegram Channel:</a:t>
            </a:r>
          </a:p>
          <a:p>
            <a:pPr lvl="1"/>
            <a:r>
              <a:rPr lang="en-US" sz="2000" dirty="0">
                <a:hlinkClick r:id="rId3"/>
              </a:rPr>
              <a:t>https://t.me/Bible_Music1</a:t>
            </a:r>
            <a:endParaRPr lang="en-US" sz="2000" spc="0" dirty="0"/>
          </a:p>
          <a:p>
            <a:r>
              <a:rPr lang="en-US" sz="2000" spc="0" dirty="0"/>
              <a:t>Our Website for this music is:</a:t>
            </a:r>
          </a:p>
          <a:p>
            <a:pPr lvl="1"/>
            <a:r>
              <a:rPr lang="en-US" sz="2000" spc="0" dirty="0">
                <a:hlinkClick r:id="rId4"/>
              </a:rPr>
              <a:t>http://biblemusic.live</a:t>
            </a:r>
            <a:r>
              <a:rPr lang="en-US" sz="2000" spc="0" dirty="0"/>
              <a:t> </a:t>
            </a:r>
            <a:endParaRPr lang="en-US" sz="2000" dirty="0"/>
          </a:p>
        </p:txBody>
      </p:sp>
    </p:spTree>
    <p:extLst>
      <p:ext uri="{BB962C8B-B14F-4D97-AF65-F5344CB8AC3E}">
        <p14:creationId xmlns:p14="http://schemas.microsoft.com/office/powerpoint/2010/main" val="3117738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B947-EC18-9902-8654-EEF0C1BE6DBE}"/>
              </a:ext>
            </a:extLst>
          </p:cNvPr>
          <p:cNvSpPr>
            <a:spLocks noGrp="1"/>
          </p:cNvSpPr>
          <p:nvPr>
            <p:ph type="title"/>
          </p:nvPr>
        </p:nvSpPr>
        <p:spPr/>
        <p:txBody>
          <a:bodyPr/>
          <a:lstStyle/>
          <a:p>
            <a:pPr algn="ctr"/>
            <a:r>
              <a:rPr lang="en-US" sz="3600" dirty="0"/>
              <a:t>Websites</a:t>
            </a:r>
          </a:p>
        </p:txBody>
      </p:sp>
      <p:sp>
        <p:nvSpPr>
          <p:cNvPr id="3" name="Content Placeholder 2">
            <a:extLst>
              <a:ext uri="{FF2B5EF4-FFF2-40B4-BE49-F238E27FC236}">
                <a16:creationId xmlns:a16="http://schemas.microsoft.com/office/drawing/2014/main" id="{F38E3A46-736E-CFDD-C68F-5927D5F148BE}"/>
              </a:ext>
            </a:extLst>
          </p:cNvPr>
          <p:cNvSpPr>
            <a:spLocks noGrp="1"/>
          </p:cNvSpPr>
          <p:nvPr>
            <p:ph sz="quarter" idx="10"/>
          </p:nvPr>
        </p:nvSpPr>
        <p:spPr/>
        <p:txBody>
          <a:bodyPr/>
          <a:lstStyle/>
          <a:p>
            <a:r>
              <a:rPr lang="en-US" sz="2400" dirty="0"/>
              <a:t>Major Tom Baird (ret.)</a:t>
            </a:r>
          </a:p>
          <a:p>
            <a:pPr lvl="1"/>
            <a:r>
              <a:rPr lang="en-US" dirty="0">
                <a:hlinkClick r:id="rId2"/>
              </a:rPr>
              <a:t>http://aliveontheedge.com</a:t>
            </a:r>
            <a:endParaRPr lang="en-US" dirty="0"/>
          </a:p>
          <a:p>
            <a:pPr lvl="1"/>
            <a:r>
              <a:rPr lang="en-US" dirty="0">
                <a:hlinkClick r:id="rId3"/>
              </a:rPr>
              <a:t>http://copperscrollincident.info</a:t>
            </a:r>
            <a:endParaRPr lang="en-US" dirty="0"/>
          </a:p>
          <a:p>
            <a:pPr lvl="1"/>
            <a:r>
              <a:rPr lang="en-US" dirty="0"/>
              <a:t>Email: </a:t>
            </a:r>
            <a:r>
              <a:rPr lang="en-US" dirty="0">
                <a:hlinkClick r:id="rId4"/>
              </a:rPr>
              <a:t>tom@aliveontheedge.com</a:t>
            </a:r>
            <a:r>
              <a:rPr lang="en-US" dirty="0"/>
              <a:t> </a:t>
            </a:r>
          </a:p>
          <a:p>
            <a:pPr marL="457200" lvl="1" indent="0">
              <a:buNone/>
            </a:pPr>
            <a:endParaRPr lang="en-US" dirty="0"/>
          </a:p>
          <a:p>
            <a:pPr lvl="1"/>
            <a:r>
              <a:rPr lang="en-US" dirty="0"/>
              <a:t>Telegram Channel: </a:t>
            </a:r>
            <a:r>
              <a:rPr lang="en-US" dirty="0">
                <a:hlinkClick r:id="rId5"/>
              </a:rPr>
              <a:t>https://t.me/aliveontheedge</a:t>
            </a:r>
            <a:r>
              <a:rPr lang="en-US" dirty="0"/>
              <a:t> </a:t>
            </a:r>
          </a:p>
        </p:txBody>
      </p:sp>
      <p:pic>
        <p:nvPicPr>
          <p:cNvPr id="5" name="Picture 4" descr="A picture containing text, outdoor&#10;&#10;Description automatically generated">
            <a:extLst>
              <a:ext uri="{FF2B5EF4-FFF2-40B4-BE49-F238E27FC236}">
                <a16:creationId xmlns:a16="http://schemas.microsoft.com/office/drawing/2014/main" id="{5D155B7E-825E-1DD9-0E7F-E027CB355F4C}"/>
              </a:ext>
            </a:extLst>
          </p:cNvPr>
          <p:cNvPicPr>
            <a:picLocks noChangeAspect="1"/>
          </p:cNvPicPr>
          <p:nvPr/>
        </p:nvPicPr>
        <p:blipFill>
          <a:blip r:embed="rId6"/>
          <a:stretch>
            <a:fillRect/>
          </a:stretch>
        </p:blipFill>
        <p:spPr>
          <a:xfrm>
            <a:off x="7457326" y="1095375"/>
            <a:ext cx="1828800" cy="2743200"/>
          </a:xfrm>
          <a:prstGeom prst="rect">
            <a:avLst/>
          </a:prstGeom>
        </p:spPr>
      </p:pic>
      <p:pic>
        <p:nvPicPr>
          <p:cNvPr id="7" name="Picture 6" descr="Text&#10;&#10;Description automatically generated">
            <a:extLst>
              <a:ext uri="{FF2B5EF4-FFF2-40B4-BE49-F238E27FC236}">
                <a16:creationId xmlns:a16="http://schemas.microsoft.com/office/drawing/2014/main" id="{C5ABE493-2F54-18B6-D6A2-83372DAC2B70}"/>
              </a:ext>
            </a:extLst>
          </p:cNvPr>
          <p:cNvPicPr>
            <a:picLocks noChangeAspect="1"/>
          </p:cNvPicPr>
          <p:nvPr/>
        </p:nvPicPr>
        <p:blipFill>
          <a:blip r:embed="rId7"/>
          <a:stretch>
            <a:fillRect/>
          </a:stretch>
        </p:blipFill>
        <p:spPr>
          <a:xfrm>
            <a:off x="9532937" y="1095375"/>
            <a:ext cx="1828800" cy="27432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9942101E-AE28-BF08-BB3B-825BA9FFC898}"/>
              </a:ext>
            </a:extLst>
          </p:cNvPr>
          <p:cNvPicPr>
            <a:picLocks noChangeAspect="1"/>
          </p:cNvPicPr>
          <p:nvPr/>
        </p:nvPicPr>
        <p:blipFill>
          <a:blip r:embed="rId8"/>
          <a:stretch>
            <a:fillRect/>
          </a:stretch>
        </p:blipFill>
        <p:spPr>
          <a:xfrm>
            <a:off x="5505121" y="1095375"/>
            <a:ext cx="1828800" cy="2743200"/>
          </a:xfrm>
          <a:prstGeom prst="rect">
            <a:avLst/>
          </a:prstGeom>
        </p:spPr>
      </p:pic>
    </p:spTree>
    <p:extLst>
      <p:ext uri="{BB962C8B-B14F-4D97-AF65-F5344CB8AC3E}">
        <p14:creationId xmlns:p14="http://schemas.microsoft.com/office/powerpoint/2010/main" val="1102205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A5B9-098B-CA77-4CE9-9F9B14221EFC}"/>
              </a:ext>
            </a:extLst>
          </p:cNvPr>
          <p:cNvSpPr>
            <a:spLocks noGrp="1"/>
          </p:cNvSpPr>
          <p:nvPr>
            <p:ph type="title"/>
          </p:nvPr>
        </p:nvSpPr>
        <p:spPr/>
        <p:txBody>
          <a:bodyPr/>
          <a:lstStyle/>
          <a:p>
            <a:pPr algn="ctr"/>
            <a:r>
              <a:rPr lang="en-US" sz="4000" dirty="0"/>
              <a:t>Websites</a:t>
            </a:r>
          </a:p>
        </p:txBody>
      </p:sp>
      <p:sp>
        <p:nvSpPr>
          <p:cNvPr id="3" name="Content Placeholder 2">
            <a:extLst>
              <a:ext uri="{FF2B5EF4-FFF2-40B4-BE49-F238E27FC236}">
                <a16:creationId xmlns:a16="http://schemas.microsoft.com/office/drawing/2014/main" id="{B61CD042-C926-4517-C9AC-9ECCE5FBB9AF}"/>
              </a:ext>
            </a:extLst>
          </p:cNvPr>
          <p:cNvSpPr>
            <a:spLocks noGrp="1"/>
          </p:cNvSpPr>
          <p:nvPr>
            <p:ph sz="quarter" idx="10"/>
          </p:nvPr>
        </p:nvSpPr>
        <p:spPr>
          <a:xfrm>
            <a:off x="830263" y="1266825"/>
            <a:ext cx="5683553" cy="4495800"/>
          </a:xfrm>
        </p:spPr>
        <p:txBody>
          <a:bodyPr>
            <a:normAutofit/>
          </a:bodyPr>
          <a:lstStyle/>
          <a:p>
            <a:r>
              <a:rPr lang="en-US" sz="2400" dirty="0"/>
              <a:t>Prof. Tom Mack (ret.)</a:t>
            </a:r>
          </a:p>
          <a:p>
            <a:pPr lvl="1"/>
            <a:r>
              <a:rPr lang="en-US" sz="2000" dirty="0"/>
              <a:t>Websites:</a:t>
            </a:r>
          </a:p>
          <a:p>
            <a:pPr lvl="2">
              <a:lnSpc>
                <a:spcPct val="100000"/>
              </a:lnSpc>
            </a:pPr>
            <a:r>
              <a:rPr lang="en-US" sz="1600" dirty="0">
                <a:hlinkClick r:id="rId2"/>
              </a:rPr>
              <a:t>http://whitestonefoundation.org</a:t>
            </a:r>
            <a:endParaRPr lang="en-US" sz="1600" dirty="0"/>
          </a:p>
          <a:p>
            <a:pPr lvl="2">
              <a:lnSpc>
                <a:spcPct val="100000"/>
              </a:lnSpc>
            </a:pPr>
            <a:r>
              <a:rPr lang="en-US" sz="1600" dirty="0">
                <a:hlinkClick r:id="rId3"/>
              </a:rPr>
              <a:t>http://biblecodes.co</a:t>
            </a:r>
            <a:endParaRPr lang="en-US" sz="1600" dirty="0"/>
          </a:p>
          <a:p>
            <a:pPr lvl="2">
              <a:lnSpc>
                <a:spcPct val="100000"/>
              </a:lnSpc>
            </a:pPr>
            <a:r>
              <a:rPr lang="en-US" sz="1600" dirty="0">
                <a:hlinkClick r:id="rId4"/>
              </a:rPr>
              <a:t>http://biblemusic.live</a:t>
            </a:r>
            <a:endParaRPr lang="en-US" sz="1600" dirty="0"/>
          </a:p>
          <a:p>
            <a:pPr lvl="2">
              <a:lnSpc>
                <a:spcPct val="100000"/>
              </a:lnSpc>
            </a:pPr>
            <a:r>
              <a:rPr lang="en-US" sz="1600" dirty="0">
                <a:hlinkClick r:id="rId5"/>
              </a:rPr>
              <a:t>http://whitecottagepublishing.com</a:t>
            </a:r>
            <a:endParaRPr lang="en-US" sz="1600" dirty="0"/>
          </a:p>
          <a:p>
            <a:pPr lvl="2">
              <a:lnSpc>
                <a:spcPct val="100000"/>
              </a:lnSpc>
            </a:pPr>
            <a:r>
              <a:rPr lang="en-US" sz="1600" dirty="0">
                <a:hlinkClick r:id="rId6"/>
              </a:rPr>
              <a:t>http://jonvanhelsing.com</a:t>
            </a:r>
            <a:endParaRPr lang="en-US" sz="1600" dirty="0"/>
          </a:p>
          <a:p>
            <a:pPr lvl="2">
              <a:lnSpc>
                <a:spcPct val="100000"/>
              </a:lnSpc>
            </a:pPr>
            <a:r>
              <a:rPr lang="en-US" sz="1600" dirty="0">
                <a:hlinkClick r:id="rId7"/>
              </a:rPr>
              <a:t>http://ancient-evil.org</a:t>
            </a:r>
            <a:r>
              <a:rPr lang="en-US" sz="1600" dirty="0"/>
              <a:t> </a:t>
            </a:r>
          </a:p>
          <a:p>
            <a:pPr lvl="2">
              <a:lnSpc>
                <a:spcPct val="100000"/>
              </a:lnSpc>
            </a:pPr>
            <a:r>
              <a:rPr lang="en-US" sz="1600" dirty="0">
                <a:hlinkClick r:id="rId8"/>
              </a:rPr>
              <a:t>http://warfareprayers-book.com</a:t>
            </a:r>
            <a:r>
              <a:rPr lang="en-US" sz="1600" dirty="0"/>
              <a:t> </a:t>
            </a:r>
          </a:p>
          <a:p>
            <a:pPr lvl="2"/>
            <a:endParaRPr lang="en-US" sz="2000" dirty="0"/>
          </a:p>
        </p:txBody>
      </p:sp>
      <p:sp>
        <p:nvSpPr>
          <p:cNvPr id="4" name="TextBox 3">
            <a:extLst>
              <a:ext uri="{FF2B5EF4-FFF2-40B4-BE49-F238E27FC236}">
                <a16:creationId xmlns:a16="http://schemas.microsoft.com/office/drawing/2014/main" id="{D7F813A5-FAC2-86EE-8925-CB5EFBAB95B0}"/>
              </a:ext>
            </a:extLst>
          </p:cNvPr>
          <p:cNvSpPr txBox="1"/>
          <p:nvPr/>
        </p:nvSpPr>
        <p:spPr>
          <a:xfrm>
            <a:off x="6513816" y="2636475"/>
            <a:ext cx="5264583" cy="3931846"/>
          </a:xfrm>
          <a:prstGeom prst="rect">
            <a:avLst/>
          </a:prstGeom>
          <a:noFill/>
        </p:spPr>
        <p:txBody>
          <a:bodyPr wrap="none" rtlCol="0">
            <a:spAutoFit/>
          </a:bodyPr>
          <a:lstStyle/>
          <a:p>
            <a:pPr marL="285750" indent="-285750">
              <a:spcBef>
                <a:spcPts val="1500"/>
              </a:spcBef>
              <a:buClr>
                <a:schemeClr val="accent1">
                  <a:lumMod val="50000"/>
                </a:schemeClr>
              </a:buClr>
              <a:buFont typeface="Arial" panose="020B0604020202020204" pitchFamily="34" charset="0"/>
              <a:buChar char="•"/>
            </a:pPr>
            <a:r>
              <a:rPr lang="en-US" dirty="0">
                <a:solidFill>
                  <a:schemeClr val="bg2"/>
                </a:solidFill>
                <a:hlinkClick r:id="rId9"/>
              </a:rPr>
              <a:t>http://heavenermysteries.info</a:t>
            </a:r>
            <a:r>
              <a:rPr lang="en-US" dirty="0">
                <a:solidFill>
                  <a:schemeClr val="bg2"/>
                </a:solidFill>
              </a:rPr>
              <a:t> </a:t>
            </a:r>
          </a:p>
          <a:p>
            <a:pPr marL="285750" indent="-285750">
              <a:spcBef>
                <a:spcPts val="1500"/>
              </a:spcBef>
              <a:buClr>
                <a:schemeClr val="accent1">
                  <a:lumMod val="50000"/>
                </a:schemeClr>
              </a:buClr>
              <a:buFont typeface="Arial" panose="020B0604020202020204" pitchFamily="34" charset="0"/>
              <a:buChar char="•"/>
            </a:pPr>
            <a:r>
              <a:rPr lang="en-US" dirty="0">
                <a:solidFill>
                  <a:schemeClr val="bg2"/>
                </a:solidFill>
                <a:hlinkClick r:id="rId10"/>
              </a:rPr>
              <a:t>http://antichristwatch.org</a:t>
            </a:r>
            <a:endParaRPr lang="en-US" dirty="0">
              <a:solidFill>
                <a:schemeClr val="bg2"/>
              </a:solidFill>
            </a:endParaRPr>
          </a:p>
          <a:p>
            <a:pPr marL="285750" indent="-285750">
              <a:spcBef>
                <a:spcPts val="1500"/>
              </a:spcBef>
              <a:buClr>
                <a:schemeClr val="accent1">
                  <a:lumMod val="50000"/>
                </a:schemeClr>
              </a:buClr>
              <a:buFont typeface="Arial" panose="020B0604020202020204" pitchFamily="34" charset="0"/>
              <a:buChar char="•"/>
            </a:pPr>
            <a:r>
              <a:rPr lang="en-US" dirty="0">
                <a:solidFill>
                  <a:schemeClr val="bg2"/>
                </a:solidFill>
                <a:hlinkClick r:id="rId11"/>
              </a:rPr>
              <a:t>http://thetimequest.com</a:t>
            </a:r>
            <a:endParaRPr lang="en-US" dirty="0">
              <a:solidFill>
                <a:schemeClr val="bg2"/>
              </a:solidFill>
            </a:endParaRPr>
          </a:p>
          <a:p>
            <a:pPr marL="285750" indent="-285750">
              <a:spcBef>
                <a:spcPts val="1500"/>
              </a:spcBef>
              <a:buClr>
                <a:schemeClr val="accent1">
                  <a:lumMod val="50000"/>
                </a:schemeClr>
              </a:buClr>
              <a:buFont typeface="Arial" panose="020B0604020202020204" pitchFamily="34" charset="0"/>
              <a:buChar char="•"/>
            </a:pPr>
            <a:r>
              <a:rPr lang="en-US" dirty="0">
                <a:solidFill>
                  <a:schemeClr val="bg2"/>
                </a:solidFill>
                <a:hlinkClick r:id="rId12"/>
              </a:rPr>
              <a:t>http://whitestonetechnologies.co</a:t>
            </a:r>
            <a:r>
              <a:rPr lang="en-US" dirty="0">
                <a:solidFill>
                  <a:schemeClr val="bg2"/>
                </a:solidFill>
              </a:rPr>
              <a:t> </a:t>
            </a:r>
          </a:p>
          <a:p>
            <a:pPr marL="285750" indent="-285750">
              <a:spcBef>
                <a:spcPts val="1500"/>
              </a:spcBef>
              <a:buClr>
                <a:schemeClr val="accent1">
                  <a:lumMod val="50000"/>
                </a:schemeClr>
              </a:buClr>
              <a:buFont typeface="Arial" panose="020B0604020202020204" pitchFamily="34" charset="0"/>
              <a:buChar char="•"/>
            </a:pPr>
            <a:r>
              <a:rPr lang="en-US" dirty="0">
                <a:solidFill>
                  <a:schemeClr val="bg2"/>
                </a:solidFill>
              </a:rPr>
              <a:t>Telegram Channel:</a:t>
            </a:r>
          </a:p>
          <a:p>
            <a:pPr marL="742950" lvl="1" indent="-285750">
              <a:spcBef>
                <a:spcPts val="1500"/>
              </a:spcBef>
              <a:buClr>
                <a:schemeClr val="accent1">
                  <a:lumMod val="50000"/>
                </a:schemeClr>
              </a:buClr>
              <a:buFont typeface="Arial" panose="020B0604020202020204" pitchFamily="34" charset="0"/>
              <a:buChar char="•"/>
            </a:pPr>
            <a:r>
              <a:rPr lang="en-US" dirty="0">
                <a:solidFill>
                  <a:schemeClr val="bg2"/>
                </a:solidFill>
                <a:hlinkClick r:id="rId13"/>
              </a:rPr>
              <a:t>https://t.me/Bible_Music1</a:t>
            </a:r>
            <a:r>
              <a:rPr lang="en-US" dirty="0">
                <a:solidFill>
                  <a:schemeClr val="bg2"/>
                </a:solidFill>
              </a:rPr>
              <a:t> </a:t>
            </a:r>
          </a:p>
          <a:p>
            <a:pPr marL="285750" indent="-285750">
              <a:spcBef>
                <a:spcPts val="1500"/>
              </a:spcBef>
              <a:buClr>
                <a:schemeClr val="accent1">
                  <a:lumMod val="50000"/>
                </a:schemeClr>
              </a:buClr>
              <a:buFont typeface="Arial" panose="020B0604020202020204" pitchFamily="34" charset="0"/>
              <a:buChar char="•"/>
            </a:pPr>
            <a:r>
              <a:rPr lang="en-US" dirty="0">
                <a:solidFill>
                  <a:schemeClr val="bg2"/>
                </a:solidFill>
              </a:rPr>
              <a:t>Email:</a:t>
            </a:r>
          </a:p>
          <a:p>
            <a:pPr marL="742950" lvl="1" indent="-285750">
              <a:spcBef>
                <a:spcPts val="1500"/>
              </a:spcBef>
              <a:buClr>
                <a:schemeClr val="accent1">
                  <a:lumMod val="50000"/>
                </a:schemeClr>
              </a:buClr>
              <a:buFont typeface="Arial" panose="020B0604020202020204" pitchFamily="34" charset="0"/>
              <a:buChar char="•"/>
            </a:pPr>
            <a:r>
              <a:rPr lang="en-US" dirty="0">
                <a:solidFill>
                  <a:schemeClr val="bg2"/>
                </a:solidFill>
                <a:hlinkClick r:id="rId14"/>
              </a:rPr>
              <a:t>tom.mack@whitestonefoundation.org</a:t>
            </a:r>
            <a:r>
              <a:rPr lang="en-US" dirty="0">
                <a:solidFill>
                  <a:schemeClr val="bg2"/>
                </a:solidFill>
              </a:rPr>
              <a:t> </a:t>
            </a:r>
          </a:p>
          <a:p>
            <a:endParaRPr lang="en-US" dirty="0">
              <a:solidFill>
                <a:schemeClr val="bg2"/>
              </a:solidFill>
            </a:endParaRPr>
          </a:p>
        </p:txBody>
      </p:sp>
    </p:spTree>
    <p:extLst>
      <p:ext uri="{BB962C8B-B14F-4D97-AF65-F5344CB8AC3E}">
        <p14:creationId xmlns:p14="http://schemas.microsoft.com/office/powerpoint/2010/main" val="416113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a:bodyPr>
          <a:lstStyle/>
          <a:p>
            <a:r>
              <a:rPr lang="en-US" sz="2800" dirty="0">
                <a:solidFill>
                  <a:schemeClr val="bg2"/>
                </a:solidFill>
              </a:rPr>
              <a:t>Death –</a:t>
            </a:r>
            <a:r>
              <a:rPr lang="en-US" sz="2800" dirty="0">
                <a:solidFill>
                  <a:schemeClr val="bg2"/>
                </a:solidFill>
                <a:latin typeface="Verdana" panose="020B0604030504040204" pitchFamily="34" charset="0"/>
              </a:rPr>
              <a:t> </a:t>
            </a:r>
            <a:r>
              <a:rPr lang="el-GR" sz="2800" dirty="0">
                <a:solidFill>
                  <a:schemeClr val="bg2"/>
                </a:solidFill>
                <a:latin typeface="Galatia SIL" panose="02000600020000020004" pitchFamily="2" charset="0"/>
              </a:rPr>
              <a:t>θάνατος</a:t>
            </a:r>
            <a:r>
              <a:rPr lang="en-US" sz="2800" dirty="0">
                <a:solidFill>
                  <a:schemeClr val="bg2"/>
                </a:solidFill>
                <a:latin typeface="Verdana" panose="020B0604030504040204" pitchFamily="34" charset="0"/>
              </a:rPr>
              <a:t> – </a:t>
            </a:r>
            <a:r>
              <a:rPr lang="en-US" sz="2800" i="1" dirty="0" err="1">
                <a:solidFill>
                  <a:schemeClr val="bg2"/>
                </a:solidFill>
              </a:rPr>
              <a:t>thanatos</a:t>
            </a:r>
            <a:r>
              <a:rPr lang="en-US" sz="2800" i="1" dirty="0">
                <a:solidFill>
                  <a:schemeClr val="bg2"/>
                </a:solidFill>
              </a:rPr>
              <a:t> </a:t>
            </a:r>
            <a:r>
              <a:rPr lang="en-US" sz="2800" dirty="0">
                <a:solidFill>
                  <a:schemeClr val="bg2"/>
                </a:solidFill>
              </a:rPr>
              <a:t>– [</a:t>
            </a:r>
            <a:r>
              <a:rPr lang="en-US" sz="2800" i="1" dirty="0">
                <a:solidFill>
                  <a:schemeClr val="bg2"/>
                </a:solidFill>
              </a:rPr>
              <a:t>Strong’s</a:t>
            </a:r>
            <a:r>
              <a:rPr lang="en-US" sz="2800" dirty="0">
                <a:solidFill>
                  <a:schemeClr val="bg2"/>
                </a:solidFill>
              </a:rPr>
              <a:t> #G2288]</a:t>
            </a:r>
          </a:p>
          <a:p>
            <a:pPr lvl="1"/>
            <a:r>
              <a:rPr lang="en-US" sz="2500" b="0" i="1" u="none" strike="noStrike" baseline="0" dirty="0">
                <a:solidFill>
                  <a:schemeClr val="bg2"/>
                </a:solidFill>
                <a:latin typeface="Verdana" panose="020B0604030504040204" pitchFamily="34" charset="0"/>
              </a:rPr>
              <a:t>(</a:t>
            </a:r>
            <a:r>
              <a:rPr lang="en-US" sz="2500" i="1" dirty="0">
                <a:solidFill>
                  <a:schemeClr val="bg2"/>
                </a:solidFill>
                <a:latin typeface="Verdana" panose="020B0604030504040204" pitchFamily="34" charset="0"/>
              </a:rPr>
              <a:t>Strong’s) </a:t>
            </a:r>
            <a:r>
              <a:rPr lang="en-US" sz="2500" b="0" i="1" u="none" strike="noStrike" baseline="0" dirty="0">
                <a:solidFill>
                  <a:schemeClr val="bg2"/>
                </a:solidFill>
                <a:latin typeface="Verdana" panose="020B0604030504040204" pitchFamily="34" charset="0"/>
              </a:rPr>
              <a:t>death</a:t>
            </a:r>
            <a:r>
              <a:rPr lang="en-US" sz="2500" b="0" i="0" u="none" strike="noStrike" baseline="0" dirty="0">
                <a:solidFill>
                  <a:schemeClr val="bg2"/>
                </a:solidFill>
                <a:latin typeface="Verdana" panose="020B0604030504040204" pitchFamily="34" charset="0"/>
              </a:rPr>
              <a:t> (literally or figuratively): - X deadly, (be...) death.</a:t>
            </a:r>
          </a:p>
          <a:p>
            <a:pPr lvl="1"/>
            <a:r>
              <a:rPr lang="en-US" sz="2500" dirty="0">
                <a:solidFill>
                  <a:schemeClr val="bg2"/>
                </a:solidFill>
                <a:latin typeface="Verdana" panose="020B0604030504040204" pitchFamily="34" charset="0"/>
              </a:rPr>
              <a:t>Total KJV Occurrences: 118</a:t>
            </a:r>
          </a:p>
          <a:p>
            <a:pPr lvl="2">
              <a:lnSpc>
                <a:spcPct val="100000"/>
              </a:lnSpc>
            </a:pPr>
            <a:r>
              <a:rPr lang="en-US" sz="2200" b="0" i="0" u="none" strike="noStrike" baseline="0" dirty="0">
                <a:solidFill>
                  <a:schemeClr val="bg2"/>
                </a:solidFill>
                <a:latin typeface="Verdana" panose="020B0604030504040204" pitchFamily="34" charset="0"/>
              </a:rPr>
              <a:t>Death – 115</a:t>
            </a:r>
          </a:p>
          <a:p>
            <a:pPr lvl="2">
              <a:lnSpc>
                <a:spcPct val="100000"/>
              </a:lnSpc>
            </a:pPr>
            <a:r>
              <a:rPr lang="en-US" sz="2200" dirty="0">
                <a:solidFill>
                  <a:schemeClr val="bg2"/>
                </a:solidFill>
                <a:latin typeface="Verdana" panose="020B0604030504040204" pitchFamily="34" charset="0"/>
              </a:rPr>
              <a:t>Deadly – 2</a:t>
            </a:r>
          </a:p>
          <a:p>
            <a:pPr lvl="2">
              <a:lnSpc>
                <a:spcPct val="100000"/>
              </a:lnSpc>
            </a:pPr>
            <a:r>
              <a:rPr lang="en-US" sz="2200" b="0" i="0" u="none" strike="noStrike" baseline="0" dirty="0">
                <a:solidFill>
                  <a:schemeClr val="bg2"/>
                </a:solidFill>
                <a:latin typeface="Verdana" panose="020B0604030504040204" pitchFamily="34" charset="0"/>
              </a:rPr>
              <a:t>Deaths - 1</a:t>
            </a:r>
            <a:endParaRPr lang="en-US" sz="2500" b="0" i="0" u="none" strike="noStrike" baseline="0" dirty="0">
              <a:solidFill>
                <a:schemeClr val="bg2"/>
              </a:solidFill>
              <a:latin typeface="Verdana" panose="020B0604030504040204" pitchFamily="34" charset="0"/>
            </a:endParaRPr>
          </a:p>
        </p:txBody>
      </p:sp>
    </p:spTree>
    <p:extLst>
      <p:ext uri="{BB962C8B-B14F-4D97-AF65-F5344CB8AC3E}">
        <p14:creationId xmlns:p14="http://schemas.microsoft.com/office/powerpoint/2010/main" val="317407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fontScale="70000" lnSpcReduction="20000"/>
          </a:bodyPr>
          <a:lstStyle/>
          <a:p>
            <a:r>
              <a:rPr lang="en-US" sz="3600" dirty="0">
                <a:solidFill>
                  <a:schemeClr val="bg2"/>
                </a:solidFill>
              </a:rPr>
              <a:t>Death –</a:t>
            </a:r>
            <a:r>
              <a:rPr lang="en-US" sz="3600" dirty="0">
                <a:solidFill>
                  <a:schemeClr val="bg2"/>
                </a:solidFill>
                <a:latin typeface="Verdana" panose="020B0604030504040204" pitchFamily="34" charset="0"/>
              </a:rPr>
              <a:t> </a:t>
            </a:r>
            <a:r>
              <a:rPr lang="el-GR" sz="3600" dirty="0">
                <a:solidFill>
                  <a:schemeClr val="bg2"/>
                </a:solidFill>
                <a:latin typeface="Galatia SIL" panose="02000600020000020004" pitchFamily="2" charset="0"/>
              </a:rPr>
              <a:t>θάνατος</a:t>
            </a:r>
            <a:r>
              <a:rPr lang="en-US" sz="3600" dirty="0">
                <a:solidFill>
                  <a:schemeClr val="bg2"/>
                </a:solidFill>
                <a:latin typeface="Verdana" panose="020B0604030504040204" pitchFamily="34" charset="0"/>
              </a:rPr>
              <a:t> – </a:t>
            </a:r>
            <a:r>
              <a:rPr lang="en-US" sz="3600" i="1" dirty="0" err="1">
                <a:solidFill>
                  <a:schemeClr val="bg2"/>
                </a:solidFill>
              </a:rPr>
              <a:t>thanatos</a:t>
            </a:r>
            <a:r>
              <a:rPr lang="en-US" sz="3600" i="1" dirty="0">
                <a:solidFill>
                  <a:schemeClr val="bg2"/>
                </a:solidFill>
              </a:rPr>
              <a:t> </a:t>
            </a:r>
            <a:r>
              <a:rPr lang="en-US" sz="3600" dirty="0">
                <a:solidFill>
                  <a:schemeClr val="bg2"/>
                </a:solidFill>
              </a:rPr>
              <a:t>– [</a:t>
            </a:r>
            <a:r>
              <a:rPr lang="en-US" sz="3600" i="1" dirty="0">
                <a:solidFill>
                  <a:schemeClr val="bg2"/>
                </a:solidFill>
              </a:rPr>
              <a:t>Strong’s</a:t>
            </a:r>
            <a:r>
              <a:rPr lang="en-US" sz="3600" dirty="0">
                <a:solidFill>
                  <a:schemeClr val="bg2"/>
                </a:solidFill>
              </a:rPr>
              <a:t> #G2288]</a:t>
            </a:r>
          </a:p>
          <a:p>
            <a:pPr lvl="1"/>
            <a:r>
              <a:rPr lang="en-US" sz="2400" i="1" dirty="0">
                <a:solidFill>
                  <a:schemeClr val="bg2"/>
                </a:solidFill>
              </a:rPr>
              <a:t>(Thayer) the death of the body</a:t>
            </a:r>
          </a:p>
          <a:p>
            <a:pPr lvl="2"/>
            <a:r>
              <a:rPr lang="en-US" sz="2400" i="1" dirty="0">
                <a:solidFill>
                  <a:schemeClr val="bg2"/>
                </a:solidFill>
              </a:rPr>
              <a:t>1a) that separation (whether natural or violent) of the soul and the body by which the life on earth is ended</a:t>
            </a:r>
          </a:p>
          <a:p>
            <a:pPr lvl="2"/>
            <a:r>
              <a:rPr lang="en-US" sz="2400" i="1" dirty="0">
                <a:solidFill>
                  <a:schemeClr val="bg2"/>
                </a:solidFill>
              </a:rPr>
              <a:t>1b) with the implied idea of future misery in hell</a:t>
            </a:r>
          </a:p>
          <a:p>
            <a:pPr lvl="3"/>
            <a:r>
              <a:rPr lang="en-US" sz="2400" i="1" dirty="0">
                <a:solidFill>
                  <a:schemeClr val="bg2"/>
                </a:solidFill>
              </a:rPr>
              <a:t>1b1) the power of death</a:t>
            </a:r>
          </a:p>
          <a:p>
            <a:pPr lvl="2"/>
            <a:r>
              <a:rPr lang="en-US" sz="2400" i="1" dirty="0">
                <a:solidFill>
                  <a:schemeClr val="bg2"/>
                </a:solidFill>
              </a:rPr>
              <a:t>1c) since the nether world, the abode of the dead, was conceived as being very dark, it is equivalent to the region of thickest darkness, i.e. figuratively, a region enveloped in the darkness of ignorance and sin</a:t>
            </a:r>
          </a:p>
        </p:txBody>
      </p:sp>
    </p:spTree>
    <p:extLst>
      <p:ext uri="{BB962C8B-B14F-4D97-AF65-F5344CB8AC3E}">
        <p14:creationId xmlns:p14="http://schemas.microsoft.com/office/powerpoint/2010/main" val="415296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fontScale="70000" lnSpcReduction="20000"/>
          </a:bodyPr>
          <a:lstStyle/>
          <a:p>
            <a:r>
              <a:rPr lang="en-US" sz="3600" dirty="0">
                <a:solidFill>
                  <a:schemeClr val="bg2"/>
                </a:solidFill>
              </a:rPr>
              <a:t>Death –</a:t>
            </a:r>
            <a:r>
              <a:rPr lang="en-US" sz="3600" dirty="0">
                <a:solidFill>
                  <a:schemeClr val="bg2"/>
                </a:solidFill>
                <a:latin typeface="Verdana" panose="020B0604030504040204" pitchFamily="34" charset="0"/>
              </a:rPr>
              <a:t> </a:t>
            </a:r>
            <a:r>
              <a:rPr lang="el-GR" sz="3600" dirty="0">
                <a:solidFill>
                  <a:schemeClr val="bg2"/>
                </a:solidFill>
                <a:latin typeface="Galatia SIL" panose="02000600020000020004" pitchFamily="2" charset="0"/>
              </a:rPr>
              <a:t>θάνατος</a:t>
            </a:r>
            <a:r>
              <a:rPr lang="en-US" sz="3600" dirty="0">
                <a:solidFill>
                  <a:schemeClr val="bg2"/>
                </a:solidFill>
                <a:latin typeface="Verdana" panose="020B0604030504040204" pitchFamily="34" charset="0"/>
              </a:rPr>
              <a:t> – </a:t>
            </a:r>
            <a:r>
              <a:rPr lang="en-US" sz="3600" i="1" dirty="0" err="1">
                <a:solidFill>
                  <a:schemeClr val="bg2"/>
                </a:solidFill>
              </a:rPr>
              <a:t>thanatos</a:t>
            </a:r>
            <a:r>
              <a:rPr lang="en-US" sz="3600" i="1" dirty="0">
                <a:solidFill>
                  <a:schemeClr val="bg2"/>
                </a:solidFill>
              </a:rPr>
              <a:t> </a:t>
            </a:r>
            <a:r>
              <a:rPr lang="en-US" sz="3600" dirty="0">
                <a:solidFill>
                  <a:schemeClr val="bg2"/>
                </a:solidFill>
              </a:rPr>
              <a:t>– [</a:t>
            </a:r>
            <a:r>
              <a:rPr lang="en-US" sz="3600" i="1" dirty="0">
                <a:solidFill>
                  <a:schemeClr val="bg2"/>
                </a:solidFill>
              </a:rPr>
              <a:t>Strong’s</a:t>
            </a:r>
            <a:r>
              <a:rPr lang="en-US" sz="3600" dirty="0">
                <a:solidFill>
                  <a:schemeClr val="bg2"/>
                </a:solidFill>
              </a:rPr>
              <a:t> #G2288]</a:t>
            </a:r>
          </a:p>
          <a:p>
            <a:pPr lvl="1"/>
            <a:r>
              <a:rPr lang="en-US" sz="2400" i="1" dirty="0">
                <a:solidFill>
                  <a:schemeClr val="bg2"/>
                </a:solidFill>
              </a:rPr>
              <a:t>(Thayer) the death of the body:</a:t>
            </a:r>
          </a:p>
          <a:p>
            <a:pPr lvl="1"/>
            <a:r>
              <a:rPr lang="en-US" sz="2400" i="1" dirty="0">
                <a:solidFill>
                  <a:schemeClr val="bg2"/>
                </a:solidFill>
              </a:rPr>
              <a:t>2) metaphorically, the loss of that life which alone is worthy of the name</a:t>
            </a:r>
          </a:p>
          <a:p>
            <a:pPr lvl="2"/>
            <a:r>
              <a:rPr lang="en-US" sz="2400" i="1" dirty="0">
                <a:solidFill>
                  <a:schemeClr val="bg2"/>
                </a:solidFill>
              </a:rPr>
              <a:t>2a) the misery of the soul arising from sin, which begins on earth but lasts and increases after the death of the body in hell</a:t>
            </a:r>
          </a:p>
          <a:p>
            <a:pPr lvl="1"/>
            <a:r>
              <a:rPr lang="en-US" sz="2400" i="1" dirty="0">
                <a:solidFill>
                  <a:schemeClr val="bg2"/>
                </a:solidFill>
              </a:rPr>
              <a:t>3) the miserable state of the wicked dead in hell</a:t>
            </a:r>
          </a:p>
          <a:p>
            <a:pPr lvl="1"/>
            <a:r>
              <a:rPr lang="en-US" sz="2400" i="1" dirty="0">
                <a:solidFill>
                  <a:schemeClr val="bg2"/>
                </a:solidFill>
              </a:rPr>
              <a:t>4) in the widest sense, death comprising all the miseries arising from sin, as well physical death as the loss of a life consecrated to God and blessed in him on earth, to be followed by wretchedness in hell</a:t>
            </a:r>
          </a:p>
        </p:txBody>
      </p:sp>
    </p:spTree>
    <p:extLst>
      <p:ext uri="{BB962C8B-B14F-4D97-AF65-F5344CB8AC3E}">
        <p14:creationId xmlns:p14="http://schemas.microsoft.com/office/powerpoint/2010/main" val="124554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a:bodyPr>
          <a:lstStyle/>
          <a:p>
            <a:r>
              <a:rPr lang="en-US" sz="2400" dirty="0">
                <a:solidFill>
                  <a:schemeClr val="bg2"/>
                </a:solidFill>
              </a:rPr>
              <a:t>Death –</a:t>
            </a:r>
            <a:r>
              <a:rPr lang="en-US" sz="2400" dirty="0">
                <a:solidFill>
                  <a:schemeClr val="bg2"/>
                </a:solidFill>
                <a:latin typeface="Verdana" panose="020B0604030504040204" pitchFamily="34" charset="0"/>
              </a:rPr>
              <a:t> </a:t>
            </a:r>
            <a:r>
              <a:rPr lang="el-GR" sz="2400" dirty="0">
                <a:solidFill>
                  <a:schemeClr val="bg2"/>
                </a:solidFill>
                <a:latin typeface="Galatia SIL" panose="02000600020000020004" pitchFamily="2" charset="0"/>
              </a:rPr>
              <a:t>θάνατος</a:t>
            </a:r>
            <a:r>
              <a:rPr lang="en-US" sz="2400" dirty="0">
                <a:solidFill>
                  <a:schemeClr val="bg2"/>
                </a:solidFill>
                <a:latin typeface="Verdana" panose="020B0604030504040204" pitchFamily="34" charset="0"/>
              </a:rPr>
              <a:t> – </a:t>
            </a:r>
            <a:r>
              <a:rPr lang="en-US" sz="2400" i="1" dirty="0" err="1">
                <a:solidFill>
                  <a:schemeClr val="bg2"/>
                </a:solidFill>
              </a:rPr>
              <a:t>thanatos</a:t>
            </a:r>
            <a:r>
              <a:rPr lang="en-US" sz="2400" i="1" dirty="0">
                <a:solidFill>
                  <a:schemeClr val="bg2"/>
                </a:solidFill>
              </a:rPr>
              <a:t> </a:t>
            </a:r>
            <a:r>
              <a:rPr lang="en-US" sz="2400" dirty="0">
                <a:solidFill>
                  <a:schemeClr val="bg2"/>
                </a:solidFill>
              </a:rPr>
              <a:t>– [</a:t>
            </a:r>
            <a:r>
              <a:rPr lang="en-US" sz="2400" i="1" dirty="0">
                <a:solidFill>
                  <a:schemeClr val="bg2"/>
                </a:solidFill>
              </a:rPr>
              <a:t>Strong’s</a:t>
            </a:r>
            <a:r>
              <a:rPr lang="en-US" sz="2400" dirty="0">
                <a:solidFill>
                  <a:schemeClr val="bg2"/>
                </a:solidFill>
              </a:rPr>
              <a:t> #G2288]</a:t>
            </a:r>
          </a:p>
          <a:p>
            <a:pPr lvl="1"/>
            <a:r>
              <a:rPr lang="en-US" sz="2400" i="1" dirty="0">
                <a:solidFill>
                  <a:schemeClr val="bg2"/>
                </a:solidFill>
              </a:rPr>
              <a:t>(Mounce) </a:t>
            </a:r>
            <a:r>
              <a:rPr lang="en-US" sz="1800" b="0" i="0" u="none" strike="noStrike" baseline="0" dirty="0">
                <a:solidFill>
                  <a:schemeClr val="bg2"/>
                </a:solidFill>
                <a:latin typeface="Verdana" panose="020B0604030504040204" pitchFamily="34" charset="0"/>
              </a:rPr>
              <a:t>120x: death, </a:t>
            </a:r>
          </a:p>
          <a:p>
            <a:pPr lvl="2"/>
            <a:r>
              <a:rPr lang="en-US" sz="1800" b="0" i="0" u="none" strike="noStrike" baseline="0" dirty="0">
                <a:solidFill>
                  <a:schemeClr val="bg2"/>
                </a:solidFill>
                <a:latin typeface="Verdana" panose="020B0604030504040204" pitchFamily="34" charset="0"/>
              </a:rPr>
              <a:t>the extinction of life, whether naturally, </a:t>
            </a:r>
            <a:r>
              <a:rPr lang="en-US" sz="1800" b="0" i="0" strike="noStrike" baseline="0" dirty="0">
                <a:solidFill>
                  <a:schemeClr val="bg2"/>
                </a:solidFill>
                <a:latin typeface="Verdana" panose="020B0604030504040204" pitchFamily="34" charset="0"/>
              </a:rPr>
              <a:t>(Luke 2:26, Mark 9:1) or violently, (Matthew 10:21, Matthew 15:4) </a:t>
            </a:r>
          </a:p>
          <a:p>
            <a:pPr lvl="2"/>
            <a:r>
              <a:rPr lang="en-US" sz="1800" b="0" i="0" strike="noStrike" baseline="0" dirty="0">
                <a:solidFill>
                  <a:schemeClr val="bg2"/>
                </a:solidFill>
                <a:latin typeface="Verdana" panose="020B0604030504040204" pitchFamily="34" charset="0"/>
              </a:rPr>
              <a:t>imminent danger of death, (II Corinthians 4:11-12, 23) </a:t>
            </a:r>
          </a:p>
          <a:p>
            <a:pPr lvl="2"/>
            <a:r>
              <a:rPr lang="en-US" sz="1800" b="0" i="0" strike="noStrike" baseline="0" dirty="0">
                <a:solidFill>
                  <a:schemeClr val="bg2"/>
                </a:solidFill>
                <a:latin typeface="Verdana" panose="020B0604030504040204" pitchFamily="34" charset="0"/>
              </a:rPr>
              <a:t>in NT spiritual death, as opposed to </a:t>
            </a:r>
            <a:r>
              <a:rPr lang="en-US" sz="1800" b="0" i="0" strike="noStrike" baseline="0" dirty="0" err="1">
                <a:solidFill>
                  <a:schemeClr val="bg2"/>
                </a:solidFill>
                <a:latin typeface="Verdana" panose="020B0604030504040204" pitchFamily="34" charset="0"/>
              </a:rPr>
              <a:t>ζωή</a:t>
            </a:r>
            <a:r>
              <a:rPr lang="en-US" sz="1800" b="0" i="0" strike="noStrike" baseline="0" dirty="0">
                <a:solidFill>
                  <a:schemeClr val="bg2"/>
                </a:solidFill>
                <a:latin typeface="Verdana" panose="020B0604030504040204" pitchFamily="34" charset="0"/>
              </a:rPr>
              <a:t> in its spiritual sense, </a:t>
            </a:r>
          </a:p>
          <a:p>
            <a:pPr lvl="2"/>
            <a:r>
              <a:rPr lang="en-US" sz="1800" b="0" i="0" strike="noStrike" baseline="0" dirty="0">
                <a:solidFill>
                  <a:schemeClr val="bg2"/>
                </a:solidFill>
                <a:latin typeface="Verdana" panose="020B0604030504040204" pitchFamily="34" charset="0"/>
              </a:rPr>
              <a:t>in respect of a forfeiture of salvation, (John 8:51, Romans 6:16)</a:t>
            </a:r>
            <a:endParaRPr lang="en-US" sz="2400" i="1" dirty="0">
              <a:solidFill>
                <a:schemeClr val="bg2"/>
              </a:solidFill>
            </a:endParaRPr>
          </a:p>
        </p:txBody>
      </p:sp>
    </p:spTree>
    <p:extLst>
      <p:ext uri="{BB962C8B-B14F-4D97-AF65-F5344CB8AC3E}">
        <p14:creationId xmlns:p14="http://schemas.microsoft.com/office/powerpoint/2010/main" val="370324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A05-71F3-E8B6-A804-AA3FBDA41F48}"/>
              </a:ext>
            </a:extLst>
          </p:cNvPr>
          <p:cNvSpPr>
            <a:spLocks noGrp="1"/>
          </p:cNvSpPr>
          <p:nvPr>
            <p:ph type="title"/>
          </p:nvPr>
        </p:nvSpPr>
        <p:spPr/>
        <p:txBody>
          <a:bodyPr/>
          <a:lstStyle/>
          <a:p>
            <a:r>
              <a:rPr lang="en-US" sz="4000" dirty="0"/>
              <a:t>The Summer of Drought</a:t>
            </a:r>
          </a:p>
        </p:txBody>
      </p:sp>
      <p:sp>
        <p:nvSpPr>
          <p:cNvPr id="3" name="Content Placeholder 2">
            <a:extLst>
              <a:ext uri="{FF2B5EF4-FFF2-40B4-BE49-F238E27FC236}">
                <a16:creationId xmlns:a16="http://schemas.microsoft.com/office/drawing/2014/main" id="{8B969233-B1FE-8B02-264B-9DD91A2DA4F6}"/>
              </a:ext>
            </a:extLst>
          </p:cNvPr>
          <p:cNvSpPr>
            <a:spLocks noGrp="1"/>
          </p:cNvSpPr>
          <p:nvPr>
            <p:ph sz="quarter" idx="10"/>
          </p:nvPr>
        </p:nvSpPr>
        <p:spPr/>
        <p:txBody>
          <a:bodyPr>
            <a:normAutofit/>
          </a:bodyPr>
          <a:lstStyle/>
          <a:p>
            <a:r>
              <a:rPr lang="en-US" sz="2800" dirty="0">
                <a:solidFill>
                  <a:schemeClr val="bg2"/>
                </a:solidFill>
              </a:rPr>
              <a:t>Hell - </a:t>
            </a:r>
            <a:r>
              <a:rPr lang="el-GR" sz="2800" dirty="0">
                <a:solidFill>
                  <a:schemeClr val="bg2"/>
                </a:solidFill>
                <a:latin typeface="Galatia SIL" panose="02000600020000020004" pitchFamily="2" charset="0"/>
              </a:rPr>
              <a:t>ᾅδης</a:t>
            </a:r>
            <a:r>
              <a:rPr lang="en-US" sz="2800" dirty="0">
                <a:solidFill>
                  <a:schemeClr val="bg2"/>
                </a:solidFill>
              </a:rPr>
              <a:t> - </a:t>
            </a:r>
            <a:r>
              <a:rPr lang="en-US" sz="2800" i="1" dirty="0" err="1">
                <a:solidFill>
                  <a:schemeClr val="bg2"/>
                </a:solidFill>
              </a:rPr>
              <a:t>hadēs</a:t>
            </a:r>
            <a:r>
              <a:rPr lang="en-US" sz="2800" dirty="0">
                <a:solidFill>
                  <a:schemeClr val="bg2"/>
                </a:solidFill>
              </a:rPr>
              <a:t> – [</a:t>
            </a:r>
            <a:r>
              <a:rPr lang="en-US" sz="2800" i="1" dirty="0">
                <a:solidFill>
                  <a:schemeClr val="bg2"/>
                </a:solidFill>
              </a:rPr>
              <a:t>Strong’s</a:t>
            </a:r>
            <a:r>
              <a:rPr lang="en-US" sz="2800" dirty="0">
                <a:solidFill>
                  <a:schemeClr val="bg2"/>
                </a:solidFill>
              </a:rPr>
              <a:t> #G86]</a:t>
            </a:r>
          </a:p>
          <a:p>
            <a:pPr lvl="1"/>
            <a:r>
              <a:rPr lang="en-US" sz="2400" dirty="0">
                <a:solidFill>
                  <a:schemeClr val="bg2"/>
                </a:solidFill>
              </a:rPr>
              <a:t>(</a:t>
            </a:r>
            <a:r>
              <a:rPr lang="en-US" sz="2400" i="1" dirty="0">
                <a:solidFill>
                  <a:schemeClr val="bg2"/>
                </a:solidFill>
              </a:rPr>
              <a:t>Strong’s</a:t>
            </a:r>
            <a:r>
              <a:rPr lang="en-US" sz="2400" dirty="0">
                <a:solidFill>
                  <a:schemeClr val="bg2"/>
                </a:solidFill>
              </a:rPr>
              <a:t>) properly unseen, that is, “Hades” or the place (state) of departed souls: - grave, hell.</a:t>
            </a:r>
          </a:p>
          <a:p>
            <a:pPr lvl="1"/>
            <a:r>
              <a:rPr lang="en-US" sz="2400" i="1" dirty="0">
                <a:solidFill>
                  <a:schemeClr val="bg2"/>
                </a:solidFill>
              </a:rPr>
              <a:t>Thayer</a:t>
            </a:r>
          </a:p>
          <a:p>
            <a:pPr marL="1371600" lvl="2" indent="-457200">
              <a:lnSpc>
                <a:spcPct val="110000"/>
              </a:lnSpc>
              <a:buClr>
                <a:schemeClr val="bg2"/>
              </a:buClr>
              <a:buFont typeface="+mj-lt"/>
              <a:buAutoNum type="arabicParenR"/>
            </a:pPr>
            <a:r>
              <a:rPr lang="en-US" sz="2000" dirty="0">
                <a:solidFill>
                  <a:schemeClr val="bg2"/>
                </a:solidFill>
              </a:rPr>
              <a:t>name Hades or Pluto, the god of the lower regions</a:t>
            </a:r>
          </a:p>
          <a:p>
            <a:pPr marL="1371600" lvl="2" indent="-457200">
              <a:lnSpc>
                <a:spcPct val="110000"/>
              </a:lnSpc>
              <a:buClr>
                <a:schemeClr val="bg2"/>
              </a:buClr>
              <a:buFont typeface="+mj-lt"/>
              <a:buAutoNum type="arabicParenR"/>
            </a:pPr>
            <a:r>
              <a:rPr lang="en-US" sz="2000" dirty="0">
                <a:solidFill>
                  <a:schemeClr val="bg2"/>
                </a:solidFill>
              </a:rPr>
              <a:t>Orcus, the nether world, the realm of the dead</a:t>
            </a:r>
          </a:p>
          <a:p>
            <a:pPr marL="1371600" lvl="2" indent="-457200">
              <a:lnSpc>
                <a:spcPct val="110000"/>
              </a:lnSpc>
              <a:buClr>
                <a:schemeClr val="bg2"/>
              </a:buClr>
              <a:buFont typeface="+mj-lt"/>
              <a:buAutoNum type="arabicParenR"/>
            </a:pPr>
            <a:r>
              <a:rPr lang="en-US" sz="2000" dirty="0">
                <a:solidFill>
                  <a:schemeClr val="bg2"/>
                </a:solidFill>
              </a:rPr>
              <a:t>later use of this word: the grave, death, hell</a:t>
            </a:r>
          </a:p>
        </p:txBody>
      </p:sp>
    </p:spTree>
    <p:extLst>
      <p:ext uri="{BB962C8B-B14F-4D97-AF65-F5344CB8AC3E}">
        <p14:creationId xmlns:p14="http://schemas.microsoft.com/office/powerpoint/2010/main" val="3834696170"/>
      </p:ext>
    </p:extLst>
  </p:cSld>
  <p:clrMapOvr>
    <a:masterClrMapping/>
  </p:clrMapOvr>
</p:sld>
</file>

<file path=ppt/theme/theme1.xml><?xml version="1.0" encoding="utf-8"?>
<a:theme xmlns:a="http://schemas.openxmlformats.org/drawingml/2006/main" name="Bold Tech">
  <a:themeElements>
    <a:clrScheme name="16x9">
      <a:dk1>
        <a:srgbClr val="000000"/>
      </a:dk1>
      <a:lt1>
        <a:srgbClr val="FFFFFF"/>
      </a:lt1>
      <a:dk2>
        <a:srgbClr val="121312"/>
      </a:dk2>
      <a:lt2>
        <a:srgbClr val="FFFFFF"/>
      </a:lt2>
      <a:accent1>
        <a:srgbClr val="EE4036"/>
      </a:accent1>
      <a:accent2>
        <a:srgbClr val="121312"/>
      </a:accent2>
      <a:accent3>
        <a:srgbClr val="A5A5A5"/>
      </a:accent3>
      <a:accent4>
        <a:srgbClr val="252625"/>
      </a:accent4>
      <a:accent5>
        <a:srgbClr val="F1F5F5"/>
      </a:accent5>
      <a:accent6>
        <a:srgbClr val="FAFFFF"/>
      </a:accent6>
      <a:hlink>
        <a:srgbClr val="EE4036"/>
      </a:hlink>
      <a:folHlink>
        <a:srgbClr val="EE4036"/>
      </a:folHlink>
    </a:clrScheme>
    <a:fontScheme name="Custom 44">
      <a:majorFont>
        <a:latin typeface="MingLiU"/>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6422304-17E9-4530-8D08-4F277CB64269}" vid="{BCE6A17A-B98D-492A-82B2-0A1B35876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Asian design presentation</Template>
  <TotalTime>4754</TotalTime>
  <Words>2931</Words>
  <Application>Microsoft Office PowerPoint</Application>
  <PresentationFormat>Widescreen</PresentationFormat>
  <Paragraphs>201</Paragraphs>
  <Slides>44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Meiryo UI</vt:lpstr>
      <vt:lpstr>MingLiU</vt:lpstr>
      <vt:lpstr>Arial</vt:lpstr>
      <vt:lpstr>Calibri</vt:lpstr>
      <vt:lpstr>Galatia SIL</vt:lpstr>
      <vt:lpstr>Verdana</vt:lpstr>
      <vt:lpstr>Bold Tech</vt:lpstr>
      <vt:lpstr>The Second Horse of the Apocalypse - Famine</vt:lpstr>
      <vt:lpstr>Drought</vt:lpstr>
      <vt:lpstr>The Summer of Drought</vt:lpstr>
      <vt:lpstr>The Summer of Drought</vt:lpstr>
      <vt:lpstr>The Summer of Drought</vt:lpstr>
      <vt:lpstr>The Summer of Drought</vt:lpstr>
      <vt:lpstr>The Summer of Drought</vt:lpstr>
      <vt:lpstr>The Summer of Drought</vt:lpstr>
      <vt:lpstr>The Summer of Drought</vt:lpstr>
      <vt:lpstr>The Summer of Drought</vt:lpstr>
      <vt:lpstr>Creeping Socialism</vt:lpstr>
      <vt:lpstr>The Summer of Drought</vt:lpstr>
      <vt:lpstr>The Summer of Drought</vt:lpstr>
      <vt:lpstr>The Summer of Drought</vt:lpstr>
      <vt:lpstr>The Summer of Drought</vt:lpstr>
      <vt:lpstr>The Summer of Drought</vt:lpstr>
      <vt:lpstr>The Summer of Drought</vt:lpstr>
      <vt:lpstr>The Summer of Drought</vt:lpstr>
      <vt:lpstr>The Summer of Drought</vt:lpstr>
      <vt:lpstr>The Summer of Drought</vt:lpstr>
      <vt:lpstr>The Summer of Drought</vt:lpstr>
      <vt:lpstr>The Summer of Drought</vt:lpstr>
      <vt:lpstr>The Summer of Drought</vt:lpstr>
      <vt:lpstr>The Summer of Drought</vt:lpstr>
      <vt:lpstr>The Summer of Drought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Bible Music Research</vt:lpstr>
      <vt:lpstr>Bible Music Research</vt:lpstr>
      <vt:lpstr>Bible Music Research</vt:lpstr>
      <vt:lpstr>WhiteStone Foundation Music Research</vt:lpstr>
      <vt:lpstr>WhiteStone Foundation Music Research</vt:lpstr>
      <vt:lpstr>WhiteStone Foundation Music Research</vt:lpstr>
      <vt:lpstr>Websites</vt:lpstr>
      <vt:lpstr>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Horse of the Apocalypse - Inflation</dc:title>
  <dc:creator>Tom Mack</dc:creator>
  <cp:lastModifiedBy>Tom Mack</cp:lastModifiedBy>
  <cp:revision>62</cp:revision>
  <dcterms:created xsi:type="dcterms:W3CDTF">2022-06-22T05:11:37Z</dcterms:created>
  <dcterms:modified xsi:type="dcterms:W3CDTF">2022-09-06T00:01:45Z</dcterms:modified>
</cp:coreProperties>
</file>