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26"/>
  </p:notesMasterIdLst>
  <p:handoutMasterIdLst>
    <p:handoutMasterId r:id="rId27"/>
  </p:handoutMasterIdLst>
  <p:sldIdLst>
    <p:sldId id="295" r:id="rId2"/>
    <p:sldId id="302" r:id="rId3"/>
    <p:sldId id="316" r:id="rId4"/>
    <p:sldId id="303" r:id="rId5"/>
    <p:sldId id="304" r:id="rId6"/>
    <p:sldId id="305" r:id="rId7"/>
    <p:sldId id="324" r:id="rId8"/>
    <p:sldId id="299" r:id="rId9"/>
    <p:sldId id="300" r:id="rId10"/>
    <p:sldId id="301" r:id="rId11"/>
    <p:sldId id="290" r:id="rId12"/>
    <p:sldId id="297" r:id="rId13"/>
    <p:sldId id="298" r:id="rId14"/>
    <p:sldId id="325" r:id="rId15"/>
    <p:sldId id="307" r:id="rId16"/>
    <p:sldId id="308" r:id="rId17"/>
    <p:sldId id="309" r:id="rId18"/>
    <p:sldId id="310" r:id="rId19"/>
    <p:sldId id="326" r:id="rId20"/>
    <p:sldId id="327" r:id="rId21"/>
    <p:sldId id="328" r:id="rId22"/>
    <p:sldId id="329" r:id="rId23"/>
    <p:sldId id="311" r:id="rId24"/>
    <p:sldId id="31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7" autoAdjust="0"/>
    <p:restoredTop sz="90551" autoAdjust="0"/>
  </p:normalViewPr>
  <p:slideViewPr>
    <p:cSldViewPr snapToGrid="0" snapToObjects="1">
      <p:cViewPr varScale="1">
        <p:scale>
          <a:sx n="93" d="100"/>
          <a:sy n="93" d="100"/>
        </p:scale>
        <p:origin x="816" y="72"/>
      </p:cViewPr>
      <p:guideLst/>
    </p:cSldViewPr>
  </p:slideViewPr>
  <p:notesTextViewPr>
    <p:cViewPr>
      <p:scale>
        <a:sx n="1" d="1"/>
        <a:sy n="1" d="1"/>
      </p:scale>
      <p:origin x="0" y="0"/>
    </p:cViewPr>
  </p:notesTextViewPr>
  <p:notesViewPr>
    <p:cSldViewPr snapToGrid="0" snapToObjects="1">
      <p:cViewPr varScale="1">
        <p:scale>
          <a:sx n="86" d="100"/>
          <a:sy n="86" d="100"/>
        </p:scale>
        <p:origin x="241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B138B2-18CD-1D41-89B0-ADB5F3BA92A3}" type="datetimeFigureOut">
              <a:rPr lang="en-US" smtClean="0"/>
              <a:t>10/18/2022</a:t>
            </a:fld>
            <a:endParaRPr lang="en-US" dirty="0"/>
          </a:p>
        </p:txBody>
      </p:sp>
      <p:sp>
        <p:nvSpPr>
          <p:cNvPr id="4" name="Footer Placeholder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7D167-9BB5-2048-9DDA-7DF8E5D94DC9}" type="slidenum">
              <a:rPr lang="en-US" smtClean="0"/>
              <a:t>‹#›</a:t>
            </a:fld>
            <a:endParaRPr lang="en-US" dirty="0"/>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7A355-8776-CB43-838E-ED9EE2F8390B}" type="datetimeFigureOut">
              <a:rPr lang="en-US" smtClean="0"/>
              <a:t>10/18/2022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03FA8-A3F3-7640-B13D-36C73B3E5587}" type="slidenum">
              <a:rPr lang="en-US" smtClean="0"/>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a:t>
            </a:fld>
            <a:endParaRPr lang="en-US" dirty="0"/>
          </a:p>
        </p:txBody>
      </p:sp>
    </p:spTree>
    <p:extLst>
      <p:ext uri="{BB962C8B-B14F-4D97-AF65-F5344CB8AC3E}">
        <p14:creationId xmlns:p14="http://schemas.microsoft.com/office/powerpoint/2010/main" val="1085124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62CB9073-1A97-EF48-93BC-E626B884D79B}"/>
              </a:ext>
            </a:extLst>
          </p:cNvPr>
          <p:cNvSpPr>
            <a:spLocks noGrp="1"/>
          </p:cNvSpPr>
          <p:nvPr>
            <p:ph type="pic" sz="quarter" idx="14"/>
          </p:nvPr>
        </p:nvSpPr>
        <p:spPr>
          <a:xfrm>
            <a:off x="-9249" y="-4352"/>
            <a:ext cx="12201250" cy="6862352"/>
          </a:xfrm>
          <a:custGeom>
            <a:avLst/>
            <a:gdLst>
              <a:gd name="connsiteX0" fmla="*/ 0 w 12201250"/>
              <a:gd name="connsiteY0" fmla="*/ 0 h 6862352"/>
              <a:gd name="connsiteX1" fmla="*/ 11376796 w 12201250"/>
              <a:gd name="connsiteY1" fmla="*/ 0 h 6862352"/>
              <a:gd name="connsiteX2" fmla="*/ 12201249 w 12201250"/>
              <a:gd name="connsiteY2" fmla="*/ 824452 h 6862352"/>
              <a:gd name="connsiteX3" fmla="*/ 12201249 w 12201250"/>
              <a:gd name="connsiteY3" fmla="*/ 0 h 6862352"/>
              <a:gd name="connsiteX4" fmla="*/ 12201250 w 12201250"/>
              <a:gd name="connsiteY4" fmla="*/ 0 h 6862352"/>
              <a:gd name="connsiteX5" fmla="*/ 12201250 w 12201250"/>
              <a:gd name="connsiteY5" fmla="*/ 6862352 h 6862352"/>
              <a:gd name="connsiteX6" fmla="*/ 839512 w 12201250"/>
              <a:gd name="connsiteY6" fmla="*/ 6862352 h 6862352"/>
              <a:gd name="connsiteX7" fmla="*/ 9249 w 12201250"/>
              <a:gd name="connsiteY7" fmla="*/ 6032090 h 6862352"/>
              <a:gd name="connsiteX8" fmla="*/ 9249 w 12201250"/>
              <a:gd name="connsiteY8" fmla="*/ 6862352 h 6862352"/>
              <a:gd name="connsiteX9" fmla="*/ 0 w 12201250"/>
              <a:gd name="connsiteY9" fmla="*/ 6862352 h 686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1250" h="6862352">
                <a:moveTo>
                  <a:pt x="0" y="0"/>
                </a:moveTo>
                <a:lnTo>
                  <a:pt x="11376796" y="0"/>
                </a:lnTo>
                <a:lnTo>
                  <a:pt x="12201249" y="824452"/>
                </a:lnTo>
                <a:lnTo>
                  <a:pt x="12201249" y="0"/>
                </a:lnTo>
                <a:lnTo>
                  <a:pt x="12201250" y="0"/>
                </a:lnTo>
                <a:lnTo>
                  <a:pt x="12201250" y="6862352"/>
                </a:lnTo>
                <a:lnTo>
                  <a:pt x="839512" y="6862352"/>
                </a:lnTo>
                <a:lnTo>
                  <a:pt x="9249" y="6032090"/>
                </a:lnTo>
                <a:lnTo>
                  <a:pt x="9249" y="6862352"/>
                </a:lnTo>
                <a:lnTo>
                  <a:pt x="0" y="6862352"/>
                </a:lnTo>
                <a:close/>
              </a:path>
            </a:pathLst>
          </a:custGeom>
          <a:solidFill>
            <a:schemeClr val="tx1"/>
          </a:solidFill>
        </p:spPr>
        <p:txBody>
          <a:bodyPr wrap="square">
            <a:noAutofit/>
          </a:bodyPr>
          <a:lstStyle/>
          <a:p>
            <a:r>
              <a:rPr lang="en-US"/>
              <a:t>Click icon to add picture</a:t>
            </a:r>
            <a:endParaRPr lang="en-US" dirty="0"/>
          </a:p>
        </p:txBody>
      </p:sp>
      <p:sp>
        <p:nvSpPr>
          <p:cNvPr id="12" name="Text Placeholder 2">
            <a:extLst>
              <a:ext uri="{FF2B5EF4-FFF2-40B4-BE49-F238E27FC236}">
                <a16:creationId xmlns:a16="http://schemas.microsoft.com/office/drawing/2014/main" id="{63A7554C-2E3E-454F-9E07-C38195D4CF32}"/>
              </a:ext>
            </a:extLst>
          </p:cNvPr>
          <p:cNvSpPr>
            <a:spLocks noGrp="1"/>
          </p:cNvSpPr>
          <p:nvPr>
            <p:ph type="body" idx="13" hasCustomPrompt="1"/>
          </p:nvPr>
        </p:nvSpPr>
        <p:spPr>
          <a:xfrm>
            <a:off x="838200" y="4561873"/>
            <a:ext cx="10515600" cy="703135"/>
          </a:xfrm>
        </p:spPr>
        <p:txBody>
          <a:bodyPr lIns="91440" rIns="91440" anchor="ctr">
            <a:normAutofit/>
          </a:bodyPr>
          <a:lstStyle>
            <a:lvl1pPr marL="0" indent="0" algn="l">
              <a:lnSpc>
                <a:spcPct val="150000"/>
              </a:lnSpc>
              <a:buNone/>
              <a:defRPr sz="2400" b="1" i="0" cap="all" spc="600" baseline="0">
                <a:solidFill>
                  <a:schemeClr val="bg1"/>
                </a:solidFill>
                <a:latin typeface="MingLiU" panose="02020509000000000000" pitchFamily="49" charset="-120"/>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dirty="0">
                <a:latin typeface="Meiryo UI" panose="020B0604030504040204" pitchFamily="50" charset="-128"/>
                <a:ea typeface="Meiryo UI" panose="020B0604030504040204" pitchFamily="50" charset="-128"/>
              </a:rPr>
              <a:t>Subtitle</a:t>
            </a:r>
            <a:endParaRPr lang="ja-JP" altLang="en-US" dirty="0">
              <a:latin typeface="Meiryo UI" panose="020B0604030504040204" pitchFamily="50" charset="-128"/>
              <a:ea typeface="Meiryo UI" panose="020B0604030504040204" pitchFamily="50" charset="-128"/>
            </a:endParaRPr>
          </a:p>
        </p:txBody>
      </p:sp>
      <p:sp>
        <p:nvSpPr>
          <p:cNvPr id="18" name="Title 1">
            <a:extLst>
              <a:ext uri="{FF2B5EF4-FFF2-40B4-BE49-F238E27FC236}">
                <a16:creationId xmlns:a16="http://schemas.microsoft.com/office/drawing/2014/main" id="{E3ED0903-C4AC-F843-878E-D66CB7BFB0E9}"/>
              </a:ext>
            </a:extLst>
          </p:cNvPr>
          <p:cNvSpPr>
            <a:spLocks noGrp="1"/>
          </p:cNvSpPr>
          <p:nvPr>
            <p:ph type="title" hasCustomPrompt="1"/>
          </p:nvPr>
        </p:nvSpPr>
        <p:spPr>
          <a:xfrm>
            <a:off x="838200" y="2373294"/>
            <a:ext cx="7709488" cy="1927810"/>
          </a:xfrm>
        </p:spPr>
        <p:txBody>
          <a:bodyPr lIns="91440" rIns="91440">
            <a:noAutofit/>
          </a:bodyPr>
          <a:lstStyle>
            <a:lvl1pPr algn="l">
              <a:defRPr sz="13800" b="1" i="0" spc="150" baseline="0">
                <a:solidFill>
                  <a:schemeClr val="bg1"/>
                </a:solidFill>
                <a:latin typeface="MingLiU" panose="02020509000000000000" pitchFamily="49" charset="-120"/>
                <a:ea typeface="MingLiU" panose="02020509000000000000" pitchFamily="49" charset="-120"/>
              </a:defRPr>
            </a:lvl1pPr>
          </a:lstStyle>
          <a:p>
            <a:r>
              <a:rPr lang="en-US" dirty="0"/>
              <a:t>Title</a:t>
            </a:r>
          </a:p>
        </p:txBody>
      </p:sp>
      <p:sp>
        <p:nvSpPr>
          <p:cNvPr id="22" name="Right Triangle 21">
            <a:extLst>
              <a:ext uri="{FF2B5EF4-FFF2-40B4-BE49-F238E27FC236}">
                <a16:creationId xmlns:a16="http://schemas.microsoft.com/office/drawing/2014/main" id="{EF81B901-913B-5741-A4AC-B5819DACFCDF}"/>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ight Triangle 22">
            <a:extLst>
              <a:ext uri="{FF2B5EF4-FFF2-40B4-BE49-F238E27FC236}">
                <a16:creationId xmlns:a16="http://schemas.microsoft.com/office/drawing/2014/main" id="{8FDD99BC-FCD1-D541-9FE6-03E39F2856C6}"/>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Oval 22">
            <a:extLst>
              <a:ext uri="{FF2B5EF4-FFF2-40B4-BE49-F238E27FC236}">
                <a16:creationId xmlns:a16="http://schemas.microsoft.com/office/drawing/2014/main" id="{CA93CC85-EFC8-994A-9ADB-8DEE2579AAF9}"/>
              </a:ext>
            </a:extLst>
          </p:cNvPr>
          <p:cNvSpPr/>
          <p:nvPr userDrawn="1"/>
        </p:nvSpPr>
        <p:spPr>
          <a:xfrm rot="16200000" flipH="1">
            <a:off x="1668897" y="3522719"/>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743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C551932-EED2-CB48-969B-F9308DFE265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
        <p:nvSpPr>
          <p:cNvPr id="51" name="Title 1">
            <a:extLst>
              <a:ext uri="{FF2B5EF4-FFF2-40B4-BE49-F238E27FC236}">
                <a16:creationId xmlns:a16="http://schemas.microsoft.com/office/drawing/2014/main" id="{ADEF5424-A6E0-A345-9A75-92E71E45923E}"/>
              </a:ext>
            </a:extLst>
          </p:cNvPr>
          <p:cNvSpPr>
            <a:spLocks noGrp="1"/>
          </p:cNvSpPr>
          <p:nvPr>
            <p:ph type="title"/>
          </p:nvPr>
        </p:nvSpPr>
        <p:spPr>
          <a:xfrm>
            <a:off x="830269" y="168721"/>
            <a:ext cx="10523531"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grpSp>
        <p:nvGrpSpPr>
          <p:cNvPr id="52" name="Group 51">
            <a:extLst>
              <a:ext uri="{FF2B5EF4-FFF2-40B4-BE49-F238E27FC236}">
                <a16:creationId xmlns:a16="http://schemas.microsoft.com/office/drawing/2014/main" id="{2D2069D9-A96F-DD4A-B6CB-C29449020E71}"/>
              </a:ext>
            </a:extLst>
          </p:cNvPr>
          <p:cNvGrpSpPr/>
          <p:nvPr userDrawn="1"/>
        </p:nvGrpSpPr>
        <p:grpSpPr>
          <a:xfrm>
            <a:off x="0" y="-10162"/>
            <a:ext cx="12192000" cy="6868162"/>
            <a:chOff x="0" y="-10162"/>
            <a:chExt cx="12192000" cy="6868162"/>
          </a:xfrm>
        </p:grpSpPr>
        <p:sp>
          <p:nvSpPr>
            <p:cNvPr id="53" name="Right Triangle 52">
              <a:extLst>
                <a:ext uri="{FF2B5EF4-FFF2-40B4-BE49-F238E27FC236}">
                  <a16:creationId xmlns:a16="http://schemas.microsoft.com/office/drawing/2014/main" id="{44CFA19C-5DA0-774B-AFF3-36921EACACDD}"/>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4" name="Right Triangle 53">
              <a:extLst>
                <a:ext uri="{FF2B5EF4-FFF2-40B4-BE49-F238E27FC236}">
                  <a16:creationId xmlns:a16="http://schemas.microsoft.com/office/drawing/2014/main" id="{D9F82FBA-46B0-A844-AE24-E839A52F2A42}"/>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56" name="Straight Connector 55">
            <a:extLst>
              <a:ext uri="{FF2B5EF4-FFF2-40B4-BE49-F238E27FC236}">
                <a16:creationId xmlns:a16="http://schemas.microsoft.com/office/drawing/2014/main" id="{639370BE-395F-E946-A985-43E0B2F007A7}"/>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7EC358B-2232-784F-B64F-E210A64AF153}"/>
              </a:ext>
            </a:extLst>
          </p:cNvPr>
          <p:cNvCxnSpPr>
            <a:cxnSpLocks/>
          </p:cNvCxnSpPr>
          <p:nvPr userDrawn="1"/>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8" name="Oval 22">
            <a:extLst>
              <a:ext uri="{FF2B5EF4-FFF2-40B4-BE49-F238E27FC236}">
                <a16:creationId xmlns:a16="http://schemas.microsoft.com/office/drawing/2014/main" id="{5C8304CD-638B-A244-8BB2-5827EFC0BE18}"/>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DFFD9DF-9E1C-4765-BCE6-B273DEE1F564}"/>
              </a:ext>
            </a:extLst>
          </p:cNvPr>
          <p:cNvSpPr>
            <a:spLocks noGrp="1"/>
          </p:cNvSpPr>
          <p:nvPr>
            <p:ph sz="quarter" idx="10"/>
          </p:nvPr>
        </p:nvSpPr>
        <p:spPr>
          <a:xfrm>
            <a:off x="830263" y="1266825"/>
            <a:ext cx="1053147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42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5188DA-8D2D-EE45-B63B-68389D618B8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a:stretch/>
        </p:blipFill>
        <p:spPr>
          <a:xfrm>
            <a:off x="12700" y="-4352"/>
            <a:ext cx="6618160" cy="6862352"/>
          </a:xfrm>
          <a:prstGeom prst="rect">
            <a:avLst/>
          </a:prstGeom>
        </p:spPr>
      </p:pic>
      <p:sp>
        <p:nvSpPr>
          <p:cNvPr id="6" name="Right Triangle 5">
            <a:extLst>
              <a:ext uri="{FF2B5EF4-FFF2-40B4-BE49-F238E27FC236}">
                <a16:creationId xmlns:a16="http://schemas.microsoft.com/office/drawing/2014/main" id="{49DD1090-E08C-414F-B909-F960029978CC}"/>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Title 1">
            <a:extLst>
              <a:ext uri="{FF2B5EF4-FFF2-40B4-BE49-F238E27FC236}">
                <a16:creationId xmlns:a16="http://schemas.microsoft.com/office/drawing/2014/main" id="{42AACF99-BFF2-EF4D-905B-698BF1366208}"/>
              </a:ext>
            </a:extLst>
          </p:cNvPr>
          <p:cNvSpPr>
            <a:spLocks noGrp="1"/>
          </p:cNvSpPr>
          <p:nvPr>
            <p:ph type="title"/>
          </p:nvPr>
        </p:nvSpPr>
        <p:spPr>
          <a:xfrm>
            <a:off x="830269" y="168721"/>
            <a:ext cx="4858575"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sp>
        <p:nvSpPr>
          <p:cNvPr id="20" name="Oval 22">
            <a:extLst>
              <a:ext uri="{FF2B5EF4-FFF2-40B4-BE49-F238E27FC236}">
                <a16:creationId xmlns:a16="http://schemas.microsoft.com/office/drawing/2014/main" id="{E86DEBE5-E80B-624F-85DC-B53B9841EF52}"/>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a:extLst>
              <a:ext uri="{FF2B5EF4-FFF2-40B4-BE49-F238E27FC236}">
                <a16:creationId xmlns:a16="http://schemas.microsoft.com/office/drawing/2014/main" id="{2498330F-989F-C743-B682-3B45105A64F9}"/>
              </a:ext>
            </a:extLst>
          </p:cNvPr>
          <p:cNvSpPr/>
          <p:nvPr userDrawn="1"/>
        </p:nvSpPr>
        <p:spPr>
          <a:xfrm rot="10800000">
            <a:off x="5800596" y="-435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Picture Placeholder 10">
            <a:extLst>
              <a:ext uri="{FF2B5EF4-FFF2-40B4-BE49-F238E27FC236}">
                <a16:creationId xmlns:a16="http://schemas.microsoft.com/office/drawing/2014/main" id="{4BFA0C42-6D2A-FE45-B00F-C3FE723B69B9}"/>
              </a:ext>
            </a:extLst>
          </p:cNvPr>
          <p:cNvSpPr>
            <a:spLocks noGrp="1"/>
          </p:cNvSpPr>
          <p:nvPr>
            <p:ph type="pic" sz="quarter" idx="14"/>
          </p:nvPr>
        </p:nvSpPr>
        <p:spPr>
          <a:xfrm>
            <a:off x="6638925" y="-4352"/>
            <a:ext cx="5553075" cy="6862352"/>
          </a:xfrm>
          <a:solidFill>
            <a:schemeClr val="accent1"/>
          </a:solidFill>
        </p:spPr>
        <p:txBody>
          <a:bodyPr/>
          <a:lstStyle/>
          <a:p>
            <a:r>
              <a:rPr lang="en-US"/>
              <a:t>Click icon to add picture</a:t>
            </a:r>
            <a:endParaRPr lang="en-US" dirty="0"/>
          </a:p>
        </p:txBody>
      </p:sp>
      <p:cxnSp>
        <p:nvCxnSpPr>
          <p:cNvPr id="26" name="Straight Connector 25">
            <a:extLst>
              <a:ext uri="{FF2B5EF4-FFF2-40B4-BE49-F238E27FC236}">
                <a16:creationId xmlns:a16="http://schemas.microsoft.com/office/drawing/2014/main" id="{DD7A153A-DE47-5845-9FBA-5E84842262CB}"/>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470FEE8-FCFE-D34B-AC0A-D33499171CF5}"/>
              </a:ext>
            </a:extLst>
          </p:cNvPr>
          <p:cNvCxnSpPr>
            <a:cxnSpLocks/>
          </p:cNvCxnSpPr>
          <p:nvPr userDrawn="1"/>
        </p:nvCxnSpPr>
        <p:spPr>
          <a:xfrm>
            <a:off x="5235260"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F88E3020-67F3-4319-8D6D-AF959AE4492B}"/>
              </a:ext>
            </a:extLst>
          </p:cNvPr>
          <p:cNvSpPr>
            <a:spLocks noGrp="1"/>
          </p:cNvSpPr>
          <p:nvPr>
            <p:ph type="dt" sz="half" idx="15"/>
          </p:nvPr>
        </p:nvSpPr>
        <p:spPr/>
        <p:txBody>
          <a:bodyPr/>
          <a:lstStyle/>
          <a:p>
            <a:fld id="{81B73CA7-3CCD-504D-B97A-835A2330CDB2}" type="datetimeFigureOut">
              <a:rPr lang="en-US" smtClean="0"/>
              <a:pPr/>
              <a:t>10/18/2022</a:t>
            </a:fld>
            <a:endParaRPr lang="en-US" dirty="0"/>
          </a:p>
        </p:txBody>
      </p:sp>
      <p:sp>
        <p:nvSpPr>
          <p:cNvPr id="7" name="Footer Placeholder 6">
            <a:extLst>
              <a:ext uri="{FF2B5EF4-FFF2-40B4-BE49-F238E27FC236}">
                <a16:creationId xmlns:a16="http://schemas.microsoft.com/office/drawing/2014/main" id="{C8332DD3-414D-426E-BB83-A7CE934174B6}"/>
              </a:ext>
            </a:extLst>
          </p:cNvPr>
          <p:cNvSpPr>
            <a:spLocks noGrp="1"/>
          </p:cNvSpPr>
          <p:nvPr>
            <p:ph type="ftr" sz="quarter" idx="16"/>
          </p:nvPr>
        </p:nvSpPr>
        <p:spPr/>
        <p:txBody>
          <a:bodyPr/>
          <a:lstStyle/>
          <a:p>
            <a:endParaRPr lang="en-US" dirty="0"/>
          </a:p>
        </p:txBody>
      </p:sp>
      <p:sp>
        <p:nvSpPr>
          <p:cNvPr id="8" name="Slide Number Placeholder 7">
            <a:extLst>
              <a:ext uri="{FF2B5EF4-FFF2-40B4-BE49-F238E27FC236}">
                <a16:creationId xmlns:a16="http://schemas.microsoft.com/office/drawing/2014/main" id="{5DBA4D0A-04F7-406D-970F-851D89A87A95}"/>
              </a:ext>
            </a:extLst>
          </p:cNvPr>
          <p:cNvSpPr>
            <a:spLocks noGrp="1"/>
          </p:cNvSpPr>
          <p:nvPr>
            <p:ph type="sldNum" sz="quarter" idx="17"/>
          </p:nvPr>
        </p:nvSpPr>
        <p:spPr/>
        <p:txBody>
          <a:bodyPr/>
          <a:lstStyle/>
          <a:p>
            <a:fld id="{5831BA38-18F3-0A4D-A45F-13B53FF2DACC}" type="slidenum">
              <a:rPr lang="en-US" smtClean="0"/>
              <a:pPr/>
              <a:t>‹#›</a:t>
            </a:fld>
            <a:endParaRPr lang="en-US" dirty="0"/>
          </a:p>
        </p:txBody>
      </p:sp>
      <p:sp>
        <p:nvSpPr>
          <p:cNvPr id="11" name="Content Placeholder 10">
            <a:extLst>
              <a:ext uri="{FF2B5EF4-FFF2-40B4-BE49-F238E27FC236}">
                <a16:creationId xmlns:a16="http://schemas.microsoft.com/office/drawing/2014/main" id="{D68424A6-569A-4335-9863-0351A5FABE88}"/>
              </a:ext>
            </a:extLst>
          </p:cNvPr>
          <p:cNvSpPr>
            <a:spLocks noGrp="1"/>
          </p:cNvSpPr>
          <p:nvPr>
            <p:ph sz="quarter" idx="18"/>
          </p:nvPr>
        </p:nvSpPr>
        <p:spPr>
          <a:xfrm>
            <a:off x="830263" y="1266825"/>
            <a:ext cx="485857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095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796E039-748A-D54A-ACAE-7A9C63FCAEB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
        <p:nvSpPr>
          <p:cNvPr id="11" name="Title 1">
            <a:extLst>
              <a:ext uri="{FF2B5EF4-FFF2-40B4-BE49-F238E27FC236}">
                <a16:creationId xmlns:a16="http://schemas.microsoft.com/office/drawing/2014/main" id="{451E21C1-74BE-0348-B8AE-3174A9AAA08E}"/>
              </a:ext>
            </a:extLst>
          </p:cNvPr>
          <p:cNvSpPr>
            <a:spLocks noGrp="1"/>
          </p:cNvSpPr>
          <p:nvPr>
            <p:ph type="title"/>
          </p:nvPr>
        </p:nvSpPr>
        <p:spPr>
          <a:xfrm>
            <a:off x="830269" y="168721"/>
            <a:ext cx="10523531"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grpSp>
        <p:nvGrpSpPr>
          <p:cNvPr id="43" name="Group 42">
            <a:extLst>
              <a:ext uri="{FF2B5EF4-FFF2-40B4-BE49-F238E27FC236}">
                <a16:creationId xmlns:a16="http://schemas.microsoft.com/office/drawing/2014/main" id="{84FD6E85-A2E7-B84D-9400-6F8D1C6FF159}"/>
              </a:ext>
            </a:extLst>
          </p:cNvPr>
          <p:cNvGrpSpPr/>
          <p:nvPr userDrawn="1"/>
        </p:nvGrpSpPr>
        <p:grpSpPr>
          <a:xfrm>
            <a:off x="0" y="-10162"/>
            <a:ext cx="12192000" cy="6868162"/>
            <a:chOff x="0" y="-10162"/>
            <a:chExt cx="12192000" cy="6868162"/>
          </a:xfrm>
        </p:grpSpPr>
        <p:sp>
          <p:nvSpPr>
            <p:cNvPr id="10" name="Right Triangle 9">
              <a:extLst>
                <a:ext uri="{FF2B5EF4-FFF2-40B4-BE49-F238E27FC236}">
                  <a16:creationId xmlns:a16="http://schemas.microsoft.com/office/drawing/2014/main" id="{6912A38B-FDC5-1E4F-B0ED-145140947339}"/>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Right Triangle 27">
              <a:extLst>
                <a:ext uri="{FF2B5EF4-FFF2-40B4-BE49-F238E27FC236}">
                  <a16:creationId xmlns:a16="http://schemas.microsoft.com/office/drawing/2014/main" id="{B5B0DCFE-7295-8740-9EC5-E9A681F21F94}"/>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0" name="Text Placeholder 2">
            <a:extLst>
              <a:ext uri="{FF2B5EF4-FFF2-40B4-BE49-F238E27FC236}">
                <a16:creationId xmlns:a16="http://schemas.microsoft.com/office/drawing/2014/main" id="{52918AA3-DC2E-CC41-95A6-C5757DE618D4}"/>
              </a:ext>
            </a:extLst>
          </p:cNvPr>
          <p:cNvSpPr>
            <a:spLocks noGrp="1"/>
          </p:cNvSpPr>
          <p:nvPr>
            <p:ph type="body" idx="1"/>
          </p:nvPr>
        </p:nvSpPr>
        <p:spPr>
          <a:xfrm>
            <a:off x="838201" y="1618714"/>
            <a:ext cx="4433046" cy="703135"/>
          </a:xfrm>
          <a:noFill/>
        </p:spPr>
        <p:txBody>
          <a:bodyPr lIns="91440" rIns="91440" anchor="ctr">
            <a:normAutofit/>
          </a:bodyPr>
          <a:lstStyle>
            <a:lvl1pPr marL="0" indent="0" algn="l">
              <a:lnSpc>
                <a:spcPct val="150000"/>
              </a:lnSpc>
              <a:buNone/>
              <a:defRPr sz="1800" b="1" i="0" cap="all" spc="150" baseline="0">
                <a:solidFill>
                  <a:schemeClr val="accent1"/>
                </a:solidFill>
                <a:latin typeface="+mj-lt"/>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BBF9C69D-A733-884F-BC4B-A4E97A9315C4}"/>
              </a:ext>
            </a:extLst>
          </p:cNvPr>
          <p:cNvSpPr>
            <a:spLocks noGrp="1"/>
          </p:cNvSpPr>
          <p:nvPr>
            <p:ph type="body" idx="11"/>
          </p:nvPr>
        </p:nvSpPr>
        <p:spPr>
          <a:xfrm>
            <a:off x="6932749" y="1618714"/>
            <a:ext cx="4433046" cy="703135"/>
          </a:xfrm>
          <a:noFill/>
        </p:spPr>
        <p:txBody>
          <a:bodyPr lIns="91440" rIns="91440" anchor="ctr">
            <a:normAutofit/>
          </a:bodyPr>
          <a:lstStyle>
            <a:lvl1pPr marL="0" indent="0" algn="l">
              <a:lnSpc>
                <a:spcPct val="150000"/>
              </a:lnSpc>
              <a:buNone/>
              <a:defRPr sz="1800" b="1" i="0" cap="all" spc="150" baseline="0">
                <a:solidFill>
                  <a:schemeClr val="accent1"/>
                </a:solidFill>
                <a:latin typeface="+mj-lt"/>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Oval 22">
            <a:extLst>
              <a:ext uri="{FF2B5EF4-FFF2-40B4-BE49-F238E27FC236}">
                <a16:creationId xmlns:a16="http://schemas.microsoft.com/office/drawing/2014/main" id="{2077B7CC-D16D-C84E-AF69-2D082EDC5C8E}"/>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9A65B340-D917-634F-AE17-87F536B21002}"/>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EA4411-3DF4-5E42-A781-3F59BBBD00F9}"/>
              </a:ext>
            </a:extLst>
          </p:cNvPr>
          <p:cNvCxnSpPr>
            <a:cxnSpLocks/>
          </p:cNvCxnSpPr>
          <p:nvPr userDrawn="1"/>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3EFD6CC-AFA8-4227-B3F1-27845AE5BE28}"/>
              </a:ext>
            </a:extLst>
          </p:cNvPr>
          <p:cNvSpPr>
            <a:spLocks noGrp="1"/>
          </p:cNvSpPr>
          <p:nvPr>
            <p:ph type="dt" sz="half" idx="12"/>
          </p:nvPr>
        </p:nvSpPr>
        <p:spPr/>
        <p:txBody>
          <a:bodyPr/>
          <a:lstStyle/>
          <a:p>
            <a:fld id="{81B73CA7-3CCD-504D-B97A-835A2330CDB2}" type="datetimeFigureOut">
              <a:rPr lang="en-US" smtClean="0"/>
              <a:pPr/>
              <a:t>10/18/2022</a:t>
            </a:fld>
            <a:endParaRPr lang="en-US" dirty="0"/>
          </a:p>
        </p:txBody>
      </p:sp>
      <p:sp>
        <p:nvSpPr>
          <p:cNvPr id="3" name="Footer Placeholder 2">
            <a:extLst>
              <a:ext uri="{FF2B5EF4-FFF2-40B4-BE49-F238E27FC236}">
                <a16:creationId xmlns:a16="http://schemas.microsoft.com/office/drawing/2014/main" id="{E5000E12-D3DD-4E44-BAEC-A48DBC4D50B5}"/>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92587F0E-3488-4890-9BD2-AF49A732987B}"/>
              </a:ext>
            </a:extLst>
          </p:cNvPr>
          <p:cNvSpPr>
            <a:spLocks noGrp="1"/>
          </p:cNvSpPr>
          <p:nvPr>
            <p:ph type="sldNum" sz="quarter" idx="14"/>
          </p:nvPr>
        </p:nvSpPr>
        <p:spPr/>
        <p:txBody>
          <a:bodyPr/>
          <a:lstStyle/>
          <a:p>
            <a:fld id="{5831BA38-18F3-0A4D-A45F-13B53FF2DACC}" type="slidenum">
              <a:rPr lang="en-US" smtClean="0"/>
              <a:pPr/>
              <a:t>‹#›</a:t>
            </a:fld>
            <a:endParaRPr lang="en-US" dirty="0"/>
          </a:p>
        </p:txBody>
      </p:sp>
      <p:sp>
        <p:nvSpPr>
          <p:cNvPr id="6" name="Content Placeholder 5">
            <a:extLst>
              <a:ext uri="{FF2B5EF4-FFF2-40B4-BE49-F238E27FC236}">
                <a16:creationId xmlns:a16="http://schemas.microsoft.com/office/drawing/2014/main" id="{EC26D3AA-2705-4636-BFEE-C89371FC519B}"/>
              </a:ext>
            </a:extLst>
          </p:cNvPr>
          <p:cNvSpPr>
            <a:spLocks noGrp="1"/>
          </p:cNvSpPr>
          <p:nvPr>
            <p:ph sz="quarter" idx="15"/>
          </p:nvPr>
        </p:nvSpPr>
        <p:spPr>
          <a:xfrm>
            <a:off x="830263" y="2474913"/>
            <a:ext cx="4434840" cy="3094037"/>
          </a:xfrm>
        </p:spPr>
        <p:txBody>
          <a:bodyPr/>
          <a:lstStyle>
            <a:lvl2pPr>
              <a:spcBef>
                <a:spcPts val="600"/>
              </a:spcBef>
              <a:defRPr/>
            </a:lvl2pPr>
          </a:lstStyle>
          <a:p>
            <a:pPr lvl="0"/>
            <a:r>
              <a:rPr lang="en-US"/>
              <a:t>Click to edit Master text styles</a:t>
            </a:r>
          </a:p>
          <a:p>
            <a:pPr lvl="1"/>
            <a:r>
              <a:rPr lang="en-US"/>
              <a:t>Second level</a:t>
            </a:r>
          </a:p>
        </p:txBody>
      </p:sp>
      <p:sp>
        <p:nvSpPr>
          <p:cNvPr id="23" name="Content Placeholder 5">
            <a:extLst>
              <a:ext uri="{FF2B5EF4-FFF2-40B4-BE49-F238E27FC236}">
                <a16:creationId xmlns:a16="http://schemas.microsoft.com/office/drawing/2014/main" id="{F758E678-4B0C-4E7A-94BE-1006B5814E93}"/>
              </a:ext>
            </a:extLst>
          </p:cNvPr>
          <p:cNvSpPr>
            <a:spLocks noGrp="1"/>
          </p:cNvSpPr>
          <p:nvPr>
            <p:ph sz="quarter" idx="16"/>
          </p:nvPr>
        </p:nvSpPr>
        <p:spPr>
          <a:xfrm>
            <a:off x="6932748" y="2474913"/>
            <a:ext cx="4434840" cy="3094037"/>
          </a:xfrm>
        </p:spPr>
        <p:txBody>
          <a:bodyPr/>
          <a:lstStyle>
            <a:lvl2pPr>
              <a:spcBef>
                <a:spcPts val="600"/>
              </a:spcBef>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5163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aption">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2A19413-A8E7-ED4F-88DE-08A12997A0F3}"/>
              </a:ext>
            </a:extLst>
          </p:cNvPr>
          <p:cNvSpPr>
            <a:spLocks noGrp="1"/>
          </p:cNvSpPr>
          <p:nvPr>
            <p:ph type="pic" sz="quarter" idx="15"/>
          </p:nvPr>
        </p:nvSpPr>
        <p:spPr>
          <a:xfrm>
            <a:off x="0" y="-4763"/>
            <a:ext cx="12179300" cy="6862763"/>
          </a:xfrm>
          <a:solidFill>
            <a:schemeClr val="accent1"/>
          </a:solidFill>
        </p:spPr>
        <p:txBody>
          <a:bodyPr/>
          <a:lstStyle/>
          <a:p>
            <a:r>
              <a:rPr lang="en-US"/>
              <a:t>Click icon to add picture</a:t>
            </a:r>
            <a:endParaRPr lang="en-US" dirty="0"/>
          </a:p>
        </p:txBody>
      </p:sp>
      <p:sp>
        <p:nvSpPr>
          <p:cNvPr id="19" name="Title 1">
            <a:extLst>
              <a:ext uri="{FF2B5EF4-FFF2-40B4-BE49-F238E27FC236}">
                <a16:creationId xmlns:a16="http://schemas.microsoft.com/office/drawing/2014/main" id="{42AACF99-BFF2-EF4D-905B-698BF1366208}"/>
              </a:ext>
            </a:extLst>
          </p:cNvPr>
          <p:cNvSpPr>
            <a:spLocks noGrp="1"/>
          </p:cNvSpPr>
          <p:nvPr>
            <p:ph type="title"/>
          </p:nvPr>
        </p:nvSpPr>
        <p:spPr>
          <a:xfrm>
            <a:off x="5312215" y="2432458"/>
            <a:ext cx="6044503"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BA933BB6-76EF-4E91-AEF1-BE67D60ED86C}"/>
              </a:ext>
            </a:extLst>
          </p:cNvPr>
          <p:cNvSpPr>
            <a:spLocks noGrp="1"/>
          </p:cNvSpPr>
          <p:nvPr>
            <p:ph sz="quarter" idx="16"/>
          </p:nvPr>
        </p:nvSpPr>
        <p:spPr>
          <a:xfrm>
            <a:off x="5311775" y="3530600"/>
            <a:ext cx="6044943" cy="282575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22201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4EB4B-30F5-5541-B2A0-6BD04D0109C9}"/>
              </a:ext>
            </a:extLst>
          </p:cNvPr>
          <p:cNvSpPr>
            <a:spLocks noGrp="1"/>
          </p:cNvSpPr>
          <p:nvPr>
            <p:ph type="dt" sz="half" idx="10"/>
          </p:nvPr>
        </p:nvSpPr>
        <p:spPr/>
        <p:txBody>
          <a:bodyPr/>
          <a:lstStyle/>
          <a:p>
            <a:fld id="{906A8E3A-8DBF-0542-BC99-444DCA0CC2C2}" type="datetimeFigureOut">
              <a:rPr lang="en-US" smtClean="0"/>
              <a:t>10/18/2022</a:t>
            </a:fld>
            <a:endParaRPr lang="en-US" dirty="0"/>
          </a:p>
        </p:txBody>
      </p:sp>
      <p:sp>
        <p:nvSpPr>
          <p:cNvPr id="3" name="Footer Placeholder 2">
            <a:extLst>
              <a:ext uri="{FF2B5EF4-FFF2-40B4-BE49-F238E27FC236}">
                <a16:creationId xmlns:a16="http://schemas.microsoft.com/office/drawing/2014/main" id="{72D97956-7D4F-5346-B8DD-3653B600E6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AB29D-BA7D-E743-8CA0-6953FF72B2BC}"/>
              </a:ext>
            </a:extLst>
          </p:cNvPr>
          <p:cNvSpPr>
            <a:spLocks noGrp="1"/>
          </p:cNvSpPr>
          <p:nvPr>
            <p:ph type="sldNum" sz="quarter" idx="12"/>
          </p:nvPr>
        </p:nvSpPr>
        <p:spPr/>
        <p:txBody>
          <a:bodyPr/>
          <a:lstStyle/>
          <a:p>
            <a:fld id="{A693002F-D6EA-CF48-8F44-2316036B2B87}" type="slidenum">
              <a:rPr lang="en-US" smtClean="0"/>
              <a:t>‹#›</a:t>
            </a:fld>
            <a:endParaRPr lang="en-US" dirty="0"/>
          </a:p>
        </p:txBody>
      </p:sp>
      <p:pic>
        <p:nvPicPr>
          <p:cNvPr id="5" name="Picture 4">
            <a:extLst>
              <a:ext uri="{FF2B5EF4-FFF2-40B4-BE49-F238E27FC236}">
                <a16:creationId xmlns:a16="http://schemas.microsoft.com/office/drawing/2014/main" id="{05A03656-1F6D-D044-B015-1B4DAD3A56BE}"/>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Tree>
    <p:extLst>
      <p:ext uri="{BB962C8B-B14F-4D97-AF65-F5344CB8AC3E}">
        <p14:creationId xmlns:p14="http://schemas.microsoft.com/office/powerpoint/2010/main" val="411025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D48F80-1562-4C4E-887A-B3EB2024C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045F5A-B343-9140-888A-F4A0F3DAE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2865FBC-5324-6640-AB2B-F303AA276FA5}"/>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bg1"/>
                </a:solidFill>
              </a:defRPr>
            </a:lvl1pPr>
          </a:lstStyle>
          <a:p>
            <a:fld id="{81B73CA7-3CCD-504D-B97A-835A2330CDB2}" type="datetimeFigureOut">
              <a:rPr lang="en-US" smtClean="0"/>
              <a:pPr/>
              <a:t>10/18/2022</a:t>
            </a:fld>
            <a:endParaRPr lang="en-US" dirty="0"/>
          </a:p>
        </p:txBody>
      </p:sp>
      <p:sp>
        <p:nvSpPr>
          <p:cNvPr id="5" name="Footer Placeholder 4">
            <a:extLst>
              <a:ext uri="{FF2B5EF4-FFF2-40B4-BE49-F238E27FC236}">
                <a16:creationId xmlns:a16="http://schemas.microsoft.com/office/drawing/2014/main" id="{567050E5-FDBF-7C4A-8BB3-B44C2CEBA89A}"/>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7DC1BFAD-CCAB-D24E-B7A6-4B9D514D05A3}"/>
              </a:ext>
            </a:extLst>
          </p:cNvPr>
          <p:cNvSpPr>
            <a:spLocks noGrp="1"/>
          </p:cNvSpPr>
          <p:nvPr>
            <p:ph type="sldNum" sz="quarter" idx="4"/>
          </p:nvPr>
        </p:nvSpPr>
        <p:spPr>
          <a:xfrm>
            <a:off x="8610600" y="6492875"/>
            <a:ext cx="2743200" cy="228600"/>
          </a:xfrm>
          <a:prstGeom prst="rect">
            <a:avLst/>
          </a:prstGeom>
        </p:spPr>
        <p:txBody>
          <a:bodyPr vert="horz" lIns="91440" tIns="45720" rIns="91440" bIns="45720" rtlCol="0" anchor="ctr"/>
          <a:lstStyle>
            <a:lvl1pPr algn="r">
              <a:defRPr sz="800">
                <a:solidFill>
                  <a:schemeClr val="bg1"/>
                </a:solidFill>
              </a:defRPr>
            </a:lvl1pPr>
          </a:lstStyle>
          <a:p>
            <a:fld id="{5831BA38-18F3-0A4D-A45F-13B53FF2DACC}" type="slidenum">
              <a:rPr lang="en-US" smtClean="0"/>
              <a:pPr/>
              <a:t>‹#›</a:t>
            </a:fld>
            <a:endParaRPr lang="en-US" dirty="0"/>
          </a:p>
        </p:txBody>
      </p:sp>
    </p:spTree>
    <p:extLst>
      <p:ext uri="{BB962C8B-B14F-4D97-AF65-F5344CB8AC3E}">
        <p14:creationId xmlns:p14="http://schemas.microsoft.com/office/powerpoint/2010/main" val="226516204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11" r:id="rId3"/>
    <p:sldLayoutId id="2147483710" r:id="rId4"/>
    <p:sldLayoutId id="2147483714" r:id="rId5"/>
    <p:sldLayoutId id="2147483715" r:id="rId6"/>
  </p:sldLayoutIdLst>
  <p:txStyles>
    <p:titleStyle>
      <a:lvl1pPr algn="l" defTabSz="914400" rtl="0" eaLnBrk="1" latinLnBrk="0" hangingPunct="1">
        <a:lnSpc>
          <a:spcPct val="90000"/>
        </a:lnSpc>
        <a:spcBef>
          <a:spcPct val="0"/>
        </a:spcBef>
        <a:buNone/>
        <a:defRPr sz="2400" b="1" kern="1200" spc="150" baseline="0">
          <a:solidFill>
            <a:schemeClr val="bg1"/>
          </a:solidFill>
          <a:latin typeface="+mj-lt"/>
          <a:ea typeface="MingLiU" panose="02020509000000000000" pitchFamily="49" charset="-120"/>
          <a:cs typeface="+mj-cs"/>
        </a:defRPr>
      </a:lvl1pPr>
    </p:titleStyle>
    <p:bodyStyle>
      <a:lvl1pPr marL="2286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1pPr>
      <a:lvl2pPr marL="6858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2pPr>
      <a:lvl3pPr marL="11430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3pPr>
      <a:lvl4pPr marL="16002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4pPr>
      <a:lvl5pPr marL="20574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FB64E80-675E-6A4A-AF41-D8DE47B3CFE5}"/>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alphaModFix amt="62000"/>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a:ext>
            </a:extLst>
          </a:blip>
          <a:srcRect/>
          <a:stretch>
            <a:fillRect/>
          </a:stretch>
        </p:blipFill>
        <p:spPr>
          <a:xfrm>
            <a:off x="-9249" y="-4352"/>
            <a:ext cx="12201250" cy="6862352"/>
          </a:xfrm>
        </p:spPr>
      </p:pic>
      <p:pic>
        <p:nvPicPr>
          <p:cNvPr id="13" name="Picture Placeholder 8">
            <a:extLst>
              <a:ext uri="{FF2B5EF4-FFF2-40B4-BE49-F238E27FC236}">
                <a16:creationId xmlns:a16="http://schemas.microsoft.com/office/drawing/2014/main" id="{4D6F1B91-622D-D14D-A2EE-5B2A56BAC075}"/>
              </a:ext>
              <a:ext uri="{C183D7F6-B498-43B3-948B-1728B52AA6E4}">
                <adec:decorative xmlns:adec="http://schemas.microsoft.com/office/drawing/2017/decorative" val="1"/>
              </a:ext>
            </a:extLst>
          </p:cNvPr>
          <p:cNvPicPr>
            <a:picLocks noChangeAspect="1"/>
          </p:cNvPicPr>
          <p:nvPr/>
        </p:nvPicPr>
        <p:blipFill rotWithShape="1">
          <a:blip r:embed="rId5" cstate="screen">
            <a:alphaModFix amt="10000"/>
            <a:extLst>
              <a:ext uri="{28A0092B-C50C-407E-A947-70E740481C1C}">
                <a14:useLocalDpi xmlns:a14="http://schemas.microsoft.com/office/drawing/2010/main"/>
              </a:ext>
            </a:extLst>
          </a:blip>
          <a:srcRect/>
          <a:stretch/>
        </p:blipFill>
        <p:spPr>
          <a:xfrm>
            <a:off x="3090" y="8153"/>
            <a:ext cx="12201250" cy="6862352"/>
          </a:xfrm>
          <a:custGeom>
            <a:avLst/>
            <a:gdLst>
              <a:gd name="connsiteX0" fmla="*/ 0 w 12201250"/>
              <a:gd name="connsiteY0" fmla="*/ 0 h 6862352"/>
              <a:gd name="connsiteX1" fmla="*/ 11376796 w 12201250"/>
              <a:gd name="connsiteY1" fmla="*/ 0 h 6862352"/>
              <a:gd name="connsiteX2" fmla="*/ 12201249 w 12201250"/>
              <a:gd name="connsiteY2" fmla="*/ 824452 h 6862352"/>
              <a:gd name="connsiteX3" fmla="*/ 12201249 w 12201250"/>
              <a:gd name="connsiteY3" fmla="*/ 0 h 6862352"/>
              <a:gd name="connsiteX4" fmla="*/ 12201250 w 12201250"/>
              <a:gd name="connsiteY4" fmla="*/ 0 h 6862352"/>
              <a:gd name="connsiteX5" fmla="*/ 12201250 w 12201250"/>
              <a:gd name="connsiteY5" fmla="*/ 6862352 h 6862352"/>
              <a:gd name="connsiteX6" fmla="*/ 839512 w 12201250"/>
              <a:gd name="connsiteY6" fmla="*/ 6862352 h 6862352"/>
              <a:gd name="connsiteX7" fmla="*/ 9249 w 12201250"/>
              <a:gd name="connsiteY7" fmla="*/ 6032090 h 6862352"/>
              <a:gd name="connsiteX8" fmla="*/ 9249 w 12201250"/>
              <a:gd name="connsiteY8" fmla="*/ 6862352 h 6862352"/>
              <a:gd name="connsiteX9" fmla="*/ 0 w 12201250"/>
              <a:gd name="connsiteY9" fmla="*/ 6862352 h 686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1250" h="6862352">
                <a:moveTo>
                  <a:pt x="0" y="0"/>
                </a:moveTo>
                <a:lnTo>
                  <a:pt x="11376796" y="0"/>
                </a:lnTo>
                <a:lnTo>
                  <a:pt x="12201249" y="824452"/>
                </a:lnTo>
                <a:lnTo>
                  <a:pt x="12201249" y="0"/>
                </a:lnTo>
                <a:lnTo>
                  <a:pt x="12201250" y="0"/>
                </a:lnTo>
                <a:lnTo>
                  <a:pt x="12201250" y="6862352"/>
                </a:lnTo>
                <a:lnTo>
                  <a:pt x="839512" y="6862352"/>
                </a:lnTo>
                <a:lnTo>
                  <a:pt x="9249" y="6032090"/>
                </a:lnTo>
                <a:lnTo>
                  <a:pt x="9249" y="6862352"/>
                </a:lnTo>
                <a:lnTo>
                  <a:pt x="0" y="6862352"/>
                </a:lnTo>
                <a:close/>
              </a:path>
            </a:pathLst>
          </a:custGeom>
          <a:noFill/>
        </p:spPr>
      </p:pic>
      <p:sp>
        <p:nvSpPr>
          <p:cNvPr id="23" name="Text Placeholder 22">
            <a:extLst>
              <a:ext uri="{FF2B5EF4-FFF2-40B4-BE49-F238E27FC236}">
                <a16:creationId xmlns:a16="http://schemas.microsoft.com/office/drawing/2014/main" id="{2B499F37-632F-694F-948A-C7A79D753D0C}"/>
              </a:ext>
            </a:extLst>
          </p:cNvPr>
          <p:cNvSpPr>
            <a:spLocks noGrp="1"/>
          </p:cNvSpPr>
          <p:nvPr>
            <p:ph type="body" idx="13"/>
          </p:nvPr>
        </p:nvSpPr>
        <p:spPr/>
        <p:txBody>
          <a:bodyPr/>
          <a:lstStyle/>
          <a:p>
            <a:r>
              <a:rPr lang="en-US" altLang="ja-JP" dirty="0"/>
              <a:t>Part I</a:t>
            </a:r>
            <a:endParaRPr lang="ja-JP" altLang="en-US" dirty="0"/>
          </a:p>
        </p:txBody>
      </p:sp>
      <p:sp>
        <p:nvSpPr>
          <p:cNvPr id="22" name="Title 21">
            <a:extLst>
              <a:ext uri="{FF2B5EF4-FFF2-40B4-BE49-F238E27FC236}">
                <a16:creationId xmlns:a16="http://schemas.microsoft.com/office/drawing/2014/main" id="{DE2D9A8A-5247-6D44-AA02-758207AE1A11}"/>
              </a:ext>
            </a:extLst>
          </p:cNvPr>
          <p:cNvSpPr>
            <a:spLocks noGrp="1"/>
          </p:cNvSpPr>
          <p:nvPr>
            <p:ph type="title"/>
          </p:nvPr>
        </p:nvSpPr>
        <p:spPr>
          <a:xfrm>
            <a:off x="838200" y="297951"/>
            <a:ext cx="7709488" cy="4003153"/>
          </a:xfrm>
        </p:spPr>
        <p:txBody>
          <a:bodyPr/>
          <a:lstStyle/>
          <a:p>
            <a:r>
              <a:rPr lang="en-US" sz="10000" dirty="0"/>
              <a:t>The </a:t>
            </a:r>
            <a:br>
              <a:rPr lang="en-US" sz="10000" dirty="0"/>
            </a:br>
            <a:r>
              <a:rPr lang="en-US" sz="10000" dirty="0"/>
              <a:t>Greater Exodus</a:t>
            </a:r>
          </a:p>
        </p:txBody>
      </p:sp>
      <p:cxnSp>
        <p:nvCxnSpPr>
          <p:cNvPr id="24" name="Straight Connector 23">
            <a:extLst>
              <a:ext uri="{FF2B5EF4-FFF2-40B4-BE49-F238E27FC236}">
                <a16:creationId xmlns:a16="http://schemas.microsoft.com/office/drawing/2014/main" id="{B9B1A04B-6BC3-D643-85AB-06635BAA9D6C}"/>
              </a:ext>
              <a:ext uri="{C183D7F6-B498-43B3-948B-1728B52AA6E4}">
                <adec:decorative xmlns:adec="http://schemas.microsoft.com/office/drawing/2017/decorative" val="1"/>
              </a:ext>
            </a:extLst>
          </p:cNvPr>
          <p:cNvCxnSpPr>
            <a:cxnSpLocks/>
          </p:cNvCxnSpPr>
          <p:nvPr/>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A6FEDB-5D57-B342-8D7B-927F5879847D}"/>
              </a:ext>
              <a:ext uri="{C183D7F6-B498-43B3-948B-1728B52AA6E4}">
                <adec:decorative xmlns:adec="http://schemas.microsoft.com/office/drawing/2017/decorative" val="1"/>
              </a:ext>
            </a:extLst>
          </p:cNvPr>
          <p:cNvCxnSpPr>
            <a:cxnSpLocks/>
          </p:cNvCxnSpPr>
          <p:nvPr/>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Oval 22">
            <a:extLst>
              <a:ext uri="{FF2B5EF4-FFF2-40B4-BE49-F238E27FC236}">
                <a16:creationId xmlns:a16="http://schemas.microsoft.com/office/drawing/2014/main" id="{07285DAF-4CC1-E142-B7FA-4D3950873771}"/>
              </a:ext>
              <a:ext uri="{C183D7F6-B498-43B3-948B-1728B52AA6E4}">
                <adec:decorative xmlns:adec="http://schemas.microsoft.com/office/drawing/2017/decorative" val="1"/>
              </a:ext>
            </a:extLst>
          </p:cNvPr>
          <p:cNvSpPr/>
          <p:nvPr/>
        </p:nvSpPr>
        <p:spPr>
          <a:xfrm rot="16200000" flipH="1">
            <a:off x="1668897" y="3522719"/>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8701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8282915" cy="5226751"/>
          </a:xfrm>
        </p:spPr>
        <p:txBody>
          <a:bodyPr>
            <a:normAutofit/>
          </a:bodyPr>
          <a:lstStyle/>
          <a:p>
            <a:r>
              <a:rPr lang="en-US" altLang="ja-JP" sz="2400" dirty="0"/>
              <a:t>These voices were very limited:</a:t>
            </a:r>
          </a:p>
          <a:p>
            <a:pPr lvl="1">
              <a:lnSpc>
                <a:spcPct val="100000"/>
              </a:lnSpc>
            </a:pPr>
            <a:r>
              <a:rPr lang="en-US" altLang="ja-JP" sz="2400" dirty="0"/>
              <a:t>Rabbi </a:t>
            </a:r>
            <a:r>
              <a:rPr lang="en-US" altLang="ja-JP" sz="2400" dirty="0" err="1"/>
              <a:t>Weissmandl</a:t>
            </a:r>
            <a:r>
              <a:rPr lang="en-US" altLang="ja-JP" sz="2400" dirty="0"/>
              <a:t> died in 1957 and was in poor health prior to his death. The only reason we know much about him is because his Yeshiva students took his work to Israel and published a lot of it there. </a:t>
            </a:r>
          </a:p>
          <a:p>
            <a:pPr lvl="1">
              <a:lnSpc>
                <a:spcPct val="100000"/>
              </a:lnSpc>
            </a:pPr>
            <a:r>
              <a:rPr lang="en-US" altLang="ja-JP" sz="2400" dirty="0"/>
              <a:t>William Branham changed his message to match the “rapture” doctrines Dallas Theological Seminary was beginning to promulgate. It is not known if he ever talked about a Third Exodus again after 1963.</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a:t>Things are NOT as They Seem!</a:t>
            </a:r>
            <a:endParaRPr lang="en-US" sz="3200" dirty="0"/>
          </a:p>
        </p:txBody>
      </p:sp>
      <p:pic>
        <p:nvPicPr>
          <p:cNvPr id="3" name="Picture 2">
            <a:extLst>
              <a:ext uri="{FF2B5EF4-FFF2-40B4-BE49-F238E27FC236}">
                <a16:creationId xmlns:a16="http://schemas.microsoft.com/office/drawing/2014/main" id="{DA90FDAB-C073-C69E-1F19-65D20B00FA67}"/>
              </a:ext>
            </a:extLst>
          </p:cNvPr>
          <p:cNvPicPr>
            <a:picLocks noChangeAspect="1"/>
          </p:cNvPicPr>
          <p:nvPr/>
        </p:nvPicPr>
        <p:blipFill>
          <a:blip r:embed="rId2"/>
          <a:stretch>
            <a:fillRect/>
          </a:stretch>
        </p:blipFill>
        <p:spPr>
          <a:xfrm>
            <a:off x="9299101" y="4401934"/>
            <a:ext cx="2651456" cy="1988592"/>
          </a:xfrm>
          <a:prstGeom prst="rect">
            <a:avLst/>
          </a:prstGeom>
        </p:spPr>
      </p:pic>
      <p:pic>
        <p:nvPicPr>
          <p:cNvPr id="2" name="Picture 1">
            <a:extLst>
              <a:ext uri="{FF2B5EF4-FFF2-40B4-BE49-F238E27FC236}">
                <a16:creationId xmlns:a16="http://schemas.microsoft.com/office/drawing/2014/main" id="{21F3C4C2-36B1-6DCC-6637-B03DE7376585}"/>
              </a:ext>
            </a:extLst>
          </p:cNvPr>
          <p:cNvPicPr>
            <a:picLocks noChangeAspect="1"/>
          </p:cNvPicPr>
          <p:nvPr/>
        </p:nvPicPr>
        <p:blipFill>
          <a:blip r:embed="rId3"/>
          <a:stretch>
            <a:fillRect/>
          </a:stretch>
        </p:blipFill>
        <p:spPr>
          <a:xfrm>
            <a:off x="9299101" y="460621"/>
            <a:ext cx="2651456" cy="3834716"/>
          </a:xfrm>
          <a:prstGeom prst="rect">
            <a:avLst/>
          </a:prstGeom>
        </p:spPr>
      </p:pic>
    </p:spTree>
    <p:extLst>
      <p:ext uri="{BB962C8B-B14F-4D97-AF65-F5344CB8AC3E}">
        <p14:creationId xmlns:p14="http://schemas.microsoft.com/office/powerpoint/2010/main" val="107683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21519" y="1250512"/>
            <a:ext cx="10532281" cy="4495765"/>
          </a:xfrm>
        </p:spPr>
        <p:txBody>
          <a:bodyPr>
            <a:normAutofit/>
          </a:bodyPr>
          <a:lstStyle/>
          <a:p>
            <a:pPr>
              <a:lnSpc>
                <a:spcPts val="2900"/>
              </a:lnSpc>
            </a:pPr>
            <a:r>
              <a:rPr lang="en-US" altLang="ja-JP" sz="2000" dirty="0"/>
              <a:t>Western intelligence services have extensively studied the Bible and became aware of the Third Exodus teachings. They saw those teachings as a threat to their Socialist concepts of a New World Order.</a:t>
            </a:r>
          </a:p>
          <a:p>
            <a:pPr>
              <a:lnSpc>
                <a:spcPts val="2900"/>
              </a:lnSpc>
            </a:pPr>
            <a:r>
              <a:rPr lang="en-US" altLang="ja-JP" sz="2000" dirty="0"/>
              <a:t>In 1958, the liberal Brookings Institution wrote an article in one of their publications stating that they needed to change the theological thinking in Conservative Christian Church organizations.</a:t>
            </a:r>
          </a:p>
          <a:p>
            <a:pPr>
              <a:lnSpc>
                <a:spcPts val="2900"/>
              </a:lnSpc>
            </a:pPr>
            <a:r>
              <a:rPr lang="en-US" altLang="ja-JP" sz="2000" dirty="0"/>
              <a:t>The Brookings Institution has been identified by multiple observers as a participant in the CIA’s infamous program </a:t>
            </a:r>
            <a:r>
              <a:rPr lang="en-US" altLang="ja-JP" sz="2000" b="1" dirty="0"/>
              <a:t>Operation Mockingbird.</a:t>
            </a:r>
            <a:endParaRPr lang="ja-JP" altLang="en-US" sz="2000" b="1" dirty="0"/>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Things are NOT as They Seem!</a:t>
            </a:r>
          </a:p>
        </p:txBody>
      </p:sp>
      <p:pic>
        <p:nvPicPr>
          <p:cNvPr id="4" name="Picture 3" descr="Graphical user interface, application&#10;&#10;Description automatically generated">
            <a:extLst>
              <a:ext uri="{FF2B5EF4-FFF2-40B4-BE49-F238E27FC236}">
                <a16:creationId xmlns:a16="http://schemas.microsoft.com/office/drawing/2014/main" id="{D193694C-97D1-F1C1-B963-204C881112F9}"/>
              </a:ext>
            </a:extLst>
          </p:cNvPr>
          <p:cNvPicPr>
            <a:picLocks noChangeAspect="1"/>
          </p:cNvPicPr>
          <p:nvPr/>
        </p:nvPicPr>
        <p:blipFill>
          <a:blip r:embed="rId2"/>
          <a:stretch>
            <a:fillRect/>
          </a:stretch>
        </p:blipFill>
        <p:spPr>
          <a:xfrm>
            <a:off x="3517186" y="4678694"/>
            <a:ext cx="5461499" cy="2179306"/>
          </a:xfrm>
          <a:prstGeom prst="rect">
            <a:avLst/>
          </a:prstGeom>
        </p:spPr>
      </p:pic>
    </p:spTree>
    <p:extLst>
      <p:ext uri="{BB962C8B-B14F-4D97-AF65-F5344CB8AC3E}">
        <p14:creationId xmlns:p14="http://schemas.microsoft.com/office/powerpoint/2010/main" val="269614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0532281" cy="4495765"/>
          </a:xfrm>
        </p:spPr>
        <p:txBody>
          <a:bodyPr>
            <a:normAutofit fontScale="92500"/>
          </a:bodyPr>
          <a:lstStyle/>
          <a:p>
            <a:r>
              <a:rPr lang="en-US" altLang="ja-JP" sz="2400" dirty="0"/>
              <a:t>Using Operation Mockingbird, the CIA began to study the Bible and history to rewrite doctrine for the conservative church organizations. It is likely they accepted a lot of help from the Jesuits and the Phiabis, who understood these teachings.</a:t>
            </a:r>
          </a:p>
          <a:p>
            <a:r>
              <a:rPr lang="en-US" altLang="ja-JP" sz="2400" dirty="0"/>
              <a:t>The CIA started funding various publication projects by seminary professors and their own selected authors.</a:t>
            </a:r>
          </a:p>
          <a:p>
            <a:r>
              <a:rPr lang="en-US" altLang="ja-JP" sz="2400" dirty="0"/>
              <a:t>Their big breakthrough came in 1970 with the publication of </a:t>
            </a:r>
            <a:r>
              <a:rPr lang="en-US" altLang="ja-JP" sz="2400" i="1" dirty="0"/>
              <a:t>The Late Great Planet Earth</a:t>
            </a:r>
            <a:r>
              <a:rPr lang="en-US" altLang="ja-JP" sz="2400" dirty="0"/>
              <a:t> by Hal Lindsey.</a:t>
            </a:r>
            <a:endParaRPr lang="ja-JP" altLang="en-US" sz="2400" dirty="0"/>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Things are NOT as They Seem!</a:t>
            </a:r>
          </a:p>
        </p:txBody>
      </p:sp>
    </p:spTree>
    <p:extLst>
      <p:ext uri="{BB962C8B-B14F-4D97-AF65-F5344CB8AC3E}">
        <p14:creationId xmlns:p14="http://schemas.microsoft.com/office/powerpoint/2010/main" val="233673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0532281" cy="4495765"/>
          </a:xfrm>
        </p:spPr>
        <p:txBody>
          <a:bodyPr>
            <a:normAutofit/>
          </a:bodyPr>
          <a:lstStyle/>
          <a:p>
            <a:r>
              <a:rPr lang="en-US" altLang="ja-JP" sz="2400" dirty="0"/>
              <a:t>Lindsey’s book introduced the mainstream of Conservative Christianity to the following doctrines:</a:t>
            </a:r>
          </a:p>
          <a:p>
            <a:pPr lvl="1"/>
            <a:r>
              <a:rPr lang="en-US" altLang="ja-JP" sz="2400" dirty="0"/>
              <a:t>Political Zionism (Israeli Government “Right or Wrong”)</a:t>
            </a:r>
          </a:p>
          <a:p>
            <a:pPr lvl="2"/>
            <a:r>
              <a:rPr lang="en-US" altLang="ja-JP" sz="2400" dirty="0"/>
              <a:t>They wanted to obscure Rabbi </a:t>
            </a:r>
            <a:r>
              <a:rPr lang="en-US" altLang="ja-JP" sz="2400" dirty="0" err="1"/>
              <a:t>Weissmandl’s</a:t>
            </a:r>
            <a:r>
              <a:rPr lang="en-US" altLang="ja-JP" sz="2400" dirty="0"/>
              <a:t> teachings</a:t>
            </a:r>
          </a:p>
          <a:p>
            <a:pPr lvl="1"/>
            <a:r>
              <a:rPr lang="en-US" altLang="ja-JP" sz="2400" dirty="0"/>
              <a:t>The Advent of an “Antichrist” World Leader</a:t>
            </a:r>
            <a:endParaRPr lang="ja-JP" altLang="en-US" sz="2400" dirty="0"/>
          </a:p>
          <a:p>
            <a:pPr lvl="1"/>
            <a:r>
              <a:rPr lang="en-US" altLang="ja-JP" sz="2400" dirty="0"/>
              <a:t>The Pre-Tribulation Rapture Doctrine</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Things are NOT as They Seem!</a:t>
            </a:r>
          </a:p>
        </p:txBody>
      </p:sp>
    </p:spTree>
    <p:extLst>
      <p:ext uri="{BB962C8B-B14F-4D97-AF65-F5344CB8AC3E}">
        <p14:creationId xmlns:p14="http://schemas.microsoft.com/office/powerpoint/2010/main" val="2002298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0532281" cy="4495765"/>
          </a:xfrm>
        </p:spPr>
        <p:txBody>
          <a:bodyPr>
            <a:normAutofit/>
          </a:bodyPr>
          <a:lstStyle/>
          <a:p>
            <a:r>
              <a:rPr lang="en-US" altLang="ja-JP" sz="2400" dirty="0"/>
              <a:t>The Rabbis and Sages frequently taught of a time where the Israelites would be regathered from every part of the world and brought back to Israel.</a:t>
            </a:r>
          </a:p>
          <a:p>
            <a:r>
              <a:rPr lang="en-US" altLang="ja-JP" sz="2400" dirty="0"/>
              <a:t>There, they would rule and reign with the Messiah for the rest of time.</a:t>
            </a:r>
          </a:p>
          <a:p>
            <a:r>
              <a:rPr lang="en-US" altLang="ja-JP" sz="2400" dirty="0"/>
              <a:t>Are these Jewish fables or are they based upon the teachings of scripture?</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Teachings of the Greater Exodus</a:t>
            </a:r>
          </a:p>
        </p:txBody>
      </p:sp>
    </p:spTree>
    <p:extLst>
      <p:ext uri="{BB962C8B-B14F-4D97-AF65-F5344CB8AC3E}">
        <p14:creationId xmlns:p14="http://schemas.microsoft.com/office/powerpoint/2010/main" val="394533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 calcmode="lin" valueType="num">
                                      <p:cBhvr additive="base">
                                        <p:cTn id="7"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4495765"/>
          </a:xfrm>
        </p:spPr>
        <p:txBody>
          <a:bodyPr>
            <a:normAutofit fontScale="70000" lnSpcReduction="20000"/>
          </a:bodyPr>
          <a:lstStyle/>
          <a:p>
            <a:r>
              <a:rPr lang="en-US" altLang="ja-JP" sz="2900" dirty="0"/>
              <a:t>Like all Biblical Doctrines, their start is in the Torah.</a:t>
            </a:r>
          </a:p>
          <a:p>
            <a:r>
              <a:rPr lang="en-US" altLang="ja-JP" sz="2900" dirty="0"/>
              <a:t>Moses knew the heart of the Israelites very well.</a:t>
            </a:r>
          </a:p>
          <a:p>
            <a:pPr lvl="1"/>
            <a:r>
              <a:rPr lang="en-US" altLang="ja-JP" sz="2400" spc="120" dirty="0"/>
              <a:t>And if ye will not for all this hearken unto me, but walk contrary unto me; </a:t>
            </a:r>
          </a:p>
          <a:p>
            <a:pPr lvl="1"/>
            <a:r>
              <a:rPr lang="en-US" altLang="ja-JP" sz="2400" spc="120" dirty="0"/>
              <a:t>Then I will walk contrary unto you also in fury; and I, even I, will chastise you </a:t>
            </a:r>
            <a:r>
              <a:rPr lang="en-US" altLang="ja-JP" sz="2400" u="sng" spc="120" dirty="0"/>
              <a:t>seven times for your sins</a:t>
            </a:r>
            <a:r>
              <a:rPr lang="en-US" altLang="ja-JP" sz="2400" spc="120" dirty="0"/>
              <a:t>. </a:t>
            </a:r>
          </a:p>
          <a:p>
            <a:pPr lvl="1"/>
            <a:r>
              <a:rPr lang="en-US" altLang="ja-JP" sz="2400" spc="120" dirty="0"/>
              <a:t>And ye shall eat the flesh of your sons, and the flesh of your daughters shall ye eat. </a:t>
            </a:r>
          </a:p>
          <a:p>
            <a:pPr lvl="1"/>
            <a:r>
              <a:rPr lang="en-US" altLang="ja-JP" sz="2400" spc="120" dirty="0"/>
              <a:t>And I will destroy your high places, and cut down your images, and cast your </a:t>
            </a:r>
            <a:r>
              <a:rPr lang="en-US" altLang="ja-JP" sz="2400" spc="120" dirty="0" err="1"/>
              <a:t>carcases</a:t>
            </a:r>
            <a:r>
              <a:rPr lang="en-US" altLang="ja-JP" sz="2400" spc="120" dirty="0"/>
              <a:t> upon the </a:t>
            </a:r>
            <a:r>
              <a:rPr lang="en-US" altLang="ja-JP" sz="2400" spc="120" dirty="0" err="1"/>
              <a:t>carcases</a:t>
            </a:r>
            <a:r>
              <a:rPr lang="en-US" altLang="ja-JP" sz="2400" spc="120" dirty="0"/>
              <a:t> of your idols, and my soul shall abhor you. (Leviticus 26:27-30)</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328479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8">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4495765"/>
          </a:xfrm>
        </p:spPr>
        <p:txBody>
          <a:bodyPr>
            <a:normAutofit fontScale="62500" lnSpcReduction="20000"/>
          </a:bodyPr>
          <a:lstStyle/>
          <a:p>
            <a:r>
              <a:rPr lang="en-US" altLang="ja-JP" sz="2900" dirty="0"/>
              <a:t>Like all Biblical Doctrines, their start is in the Torah.</a:t>
            </a:r>
          </a:p>
          <a:p>
            <a:r>
              <a:rPr lang="en-US" altLang="ja-JP" sz="2900" dirty="0"/>
              <a:t>Moses knew the heart of the Israelites very well.</a:t>
            </a:r>
          </a:p>
          <a:p>
            <a:pPr lvl="1"/>
            <a:r>
              <a:rPr lang="en-US" altLang="ja-JP" sz="2400" spc="120" dirty="0"/>
              <a:t>And I will make your cities waste, and bring your sanctuaries unto desolation, and I will not smell the </a:t>
            </a:r>
            <a:r>
              <a:rPr lang="en-US" altLang="ja-JP" sz="2400" spc="120" dirty="0" err="1"/>
              <a:t>savour</a:t>
            </a:r>
            <a:r>
              <a:rPr lang="en-US" altLang="ja-JP" sz="2400" spc="120" dirty="0"/>
              <a:t> of your sweet </a:t>
            </a:r>
            <a:r>
              <a:rPr lang="en-US" altLang="ja-JP" sz="2400" spc="120" dirty="0" err="1"/>
              <a:t>odours</a:t>
            </a:r>
            <a:r>
              <a:rPr lang="en-US" altLang="ja-JP" sz="2400" spc="120" dirty="0"/>
              <a:t>. </a:t>
            </a:r>
          </a:p>
          <a:p>
            <a:pPr lvl="1"/>
            <a:r>
              <a:rPr lang="en-US" altLang="ja-JP" sz="2400" spc="120" dirty="0"/>
              <a:t>And I will bring the land into desolation: and your enemies which dwell therein shall be astonished at it. </a:t>
            </a:r>
          </a:p>
          <a:p>
            <a:pPr lvl="1"/>
            <a:r>
              <a:rPr lang="en-US" altLang="ja-JP" sz="2400" u="sng" spc="120" dirty="0"/>
              <a:t>And I will scatter you among the heathen</a:t>
            </a:r>
            <a:r>
              <a:rPr lang="en-US" altLang="ja-JP" sz="2400" spc="120" dirty="0"/>
              <a:t>, and will draw out a sword after you: and your land shall be desolate, and your cities waste. </a:t>
            </a:r>
          </a:p>
          <a:p>
            <a:pPr lvl="1"/>
            <a:r>
              <a:rPr lang="en-US" altLang="ja-JP" sz="2400" spc="120" dirty="0"/>
              <a:t>Then shall the land enjoy her Sabbaths, as long as it lieth desolate, and ye be in your enemies' land; even then shall the land rest, and enjoy her Sabbaths. (Leviticus 26:31-34)</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1309973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47300"/>
          </a:xfrm>
        </p:spPr>
        <p:txBody>
          <a:bodyPr>
            <a:normAutofit fontScale="62500" lnSpcReduction="20000"/>
          </a:bodyPr>
          <a:lstStyle/>
          <a:p>
            <a:r>
              <a:rPr lang="en-US" altLang="ja-JP" sz="2900" dirty="0"/>
              <a:t>Like all Biblical Doctrines, their start is in the Torah.</a:t>
            </a:r>
          </a:p>
          <a:p>
            <a:r>
              <a:rPr lang="en-US" altLang="ja-JP" sz="2900" dirty="0"/>
              <a:t>Moses knew the heart of the Israelites very well.</a:t>
            </a:r>
          </a:p>
          <a:p>
            <a:pPr lvl="1"/>
            <a:r>
              <a:rPr lang="en-US" altLang="ja-JP" sz="2400" u="sng" spc="120" dirty="0"/>
              <a:t>If they shall confess their iniquity, and the iniquity of their fathers</a:t>
            </a:r>
            <a:r>
              <a:rPr lang="en-US" altLang="ja-JP" sz="2400" spc="120" dirty="0"/>
              <a:t>, with their trespass which they trespassed against me, and that also they have walked contrary unto me; </a:t>
            </a:r>
          </a:p>
          <a:p>
            <a:pPr lvl="1"/>
            <a:r>
              <a:rPr lang="en-US" altLang="ja-JP" sz="2400" spc="120" dirty="0"/>
              <a:t>And that I also have walked contrary unto them, and have brought them into the land of their enemies; if then their uncircumcised hearts be humbled, and they then accept of the punishment of their iniquity: </a:t>
            </a:r>
          </a:p>
          <a:p>
            <a:pPr lvl="1"/>
            <a:r>
              <a:rPr lang="en-US" altLang="ja-JP" sz="2400" spc="120" dirty="0"/>
              <a:t>Then will I remember my covenant with Jacob, and also my covenant with Isaac, and also my covenant with Abraham will I remember; and I will remember the land. </a:t>
            </a:r>
          </a:p>
          <a:p>
            <a:pPr lvl="1"/>
            <a:r>
              <a:rPr lang="en-US" altLang="ja-JP" sz="2400" spc="120" dirty="0"/>
              <a:t>The land also shall be left of them, and shall enjoy her Sabbaths, while she lieth desolate without them: and they shall accept of the punishment of their iniquity: because, even because they despised my judgments, and because their soul abhorred my statutes. (Leviticus 26:40-43)</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135801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422763"/>
          </a:xfrm>
        </p:spPr>
        <p:txBody>
          <a:bodyPr>
            <a:normAutofit fontScale="70000" lnSpcReduction="20000"/>
          </a:bodyPr>
          <a:lstStyle/>
          <a:p>
            <a:r>
              <a:rPr lang="en-US" altLang="ja-JP" sz="2900" dirty="0"/>
              <a:t>Like all Biblical Doctrines, their start is in the Torah.</a:t>
            </a:r>
          </a:p>
          <a:p>
            <a:r>
              <a:rPr lang="en-US" altLang="ja-JP" sz="2900" dirty="0"/>
              <a:t>Moses knew the heart of the Israelites very well.</a:t>
            </a:r>
          </a:p>
          <a:p>
            <a:pPr lvl="1"/>
            <a:r>
              <a:rPr lang="en-US" altLang="ja-JP" sz="2900" dirty="0"/>
              <a:t>And yet for all that, when they be in the land of their enemies, I will not cast them away, neither will I abhor them, to destroy them utterly, and to break my covenant with them: for I am YHWH their Elohim. </a:t>
            </a:r>
          </a:p>
          <a:p>
            <a:pPr lvl="1"/>
            <a:r>
              <a:rPr lang="en-US" altLang="ja-JP" sz="2900" dirty="0"/>
              <a:t>But I will for their sakes remember the covenant of their ancestors, whom I brought forth out of the land of Egypt in the sight of the heathen, that I might be their Elohim: I am YHWH. </a:t>
            </a:r>
          </a:p>
          <a:p>
            <a:pPr lvl="1"/>
            <a:r>
              <a:rPr lang="en-US" altLang="ja-JP" sz="2900" dirty="0"/>
              <a:t>These are the statutes and judgments and laws, which YHWH made between him and the children of Israel in mount Sinai by the hand of Moses. (Leviticus 26:44-46)</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2364306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75353" y="1266516"/>
            <a:ext cx="11394040" cy="5422763"/>
          </a:xfrm>
        </p:spPr>
        <p:txBody>
          <a:bodyPr>
            <a:normAutofit fontScale="77500" lnSpcReduction="20000"/>
          </a:bodyPr>
          <a:lstStyle/>
          <a:p>
            <a:r>
              <a:rPr lang="en-US" altLang="ja-JP" sz="2900" dirty="0"/>
              <a:t>When the Israelites are in the Promised Land, </a:t>
            </a:r>
          </a:p>
          <a:p>
            <a:pPr lvl="1">
              <a:lnSpc>
                <a:spcPct val="120000"/>
              </a:lnSpc>
            </a:pPr>
            <a:r>
              <a:rPr lang="en-US" altLang="ja-JP" sz="2900" dirty="0"/>
              <a:t>if they commit gross iniquity, </a:t>
            </a:r>
          </a:p>
          <a:p>
            <a:pPr lvl="1">
              <a:lnSpc>
                <a:spcPct val="120000"/>
              </a:lnSpc>
            </a:pPr>
            <a:r>
              <a:rPr lang="en-US" altLang="ja-JP" sz="2900" dirty="0"/>
              <a:t>refusing to repent, </a:t>
            </a:r>
          </a:p>
          <a:p>
            <a:pPr lvl="1">
              <a:lnSpc>
                <a:spcPct val="120000"/>
              </a:lnSpc>
            </a:pPr>
            <a:r>
              <a:rPr lang="en-US" altLang="ja-JP" sz="2900" dirty="0"/>
              <a:t>they will be brought out of the land and </a:t>
            </a:r>
          </a:p>
          <a:p>
            <a:pPr lvl="1">
              <a:lnSpc>
                <a:spcPct val="120000"/>
              </a:lnSpc>
            </a:pPr>
            <a:r>
              <a:rPr lang="en-US" altLang="ja-JP" sz="2900" dirty="0"/>
              <a:t>taken to another land. </a:t>
            </a:r>
          </a:p>
          <a:p>
            <a:pPr lvl="1">
              <a:lnSpc>
                <a:spcPct val="120000"/>
              </a:lnSpc>
            </a:pPr>
            <a:r>
              <a:rPr lang="en-US" altLang="ja-JP" sz="2900" dirty="0"/>
              <a:t>There, they will suffer until they repent of their wickedness and </a:t>
            </a:r>
          </a:p>
          <a:p>
            <a:pPr lvl="1">
              <a:lnSpc>
                <a:spcPct val="120000"/>
              </a:lnSpc>
            </a:pPr>
            <a:r>
              <a:rPr lang="en-US" altLang="ja-JP" sz="2900" dirty="0"/>
              <a:t>cry out for redemption.</a:t>
            </a:r>
          </a:p>
          <a:p>
            <a:pPr lvl="1">
              <a:lnSpc>
                <a:spcPct val="120000"/>
              </a:lnSpc>
            </a:pPr>
            <a:r>
              <a:rPr lang="en-US" altLang="ja-JP" sz="2900" dirty="0"/>
              <a:t>YHWH will then bring them out of the other land back to the Promised Land.</a:t>
            </a:r>
          </a:p>
          <a:p>
            <a:r>
              <a:rPr lang="en-US" altLang="ja-JP" sz="2900" dirty="0"/>
              <a:t>Has this happened before???</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Principles of the Greater Exodus</a:t>
            </a:r>
          </a:p>
        </p:txBody>
      </p:sp>
    </p:spTree>
    <p:extLst>
      <p:ext uri="{BB962C8B-B14F-4D97-AF65-F5344CB8AC3E}">
        <p14:creationId xmlns:p14="http://schemas.microsoft.com/office/powerpoint/2010/main" val="1876097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BE9F-2FBE-F050-43A6-917481B77ECB}"/>
              </a:ext>
            </a:extLst>
          </p:cNvPr>
          <p:cNvSpPr>
            <a:spLocks noGrp="1"/>
          </p:cNvSpPr>
          <p:nvPr>
            <p:ph type="title"/>
          </p:nvPr>
        </p:nvSpPr>
        <p:spPr/>
        <p:txBody>
          <a:bodyPr/>
          <a:lstStyle/>
          <a:p>
            <a:pPr algn="ctr"/>
            <a:r>
              <a:rPr lang="en-US" sz="3200" dirty="0"/>
              <a:t>Key Scriptures</a:t>
            </a:r>
          </a:p>
        </p:txBody>
      </p:sp>
      <p:sp>
        <p:nvSpPr>
          <p:cNvPr id="3" name="Content Placeholder 2">
            <a:extLst>
              <a:ext uri="{FF2B5EF4-FFF2-40B4-BE49-F238E27FC236}">
                <a16:creationId xmlns:a16="http://schemas.microsoft.com/office/drawing/2014/main" id="{4C629056-A294-03AB-519C-82E1D40CD7B2}"/>
              </a:ext>
            </a:extLst>
          </p:cNvPr>
          <p:cNvSpPr>
            <a:spLocks noGrp="1"/>
          </p:cNvSpPr>
          <p:nvPr>
            <p:ph sz="quarter" idx="10"/>
          </p:nvPr>
        </p:nvSpPr>
        <p:spPr/>
        <p:txBody>
          <a:bodyPr anchor="ctr">
            <a:normAutofit/>
          </a:bodyPr>
          <a:lstStyle/>
          <a:p>
            <a:pPr marL="0" indent="0" algn="ctr">
              <a:buNone/>
            </a:pPr>
            <a:r>
              <a:rPr lang="en-US" sz="3200" dirty="0"/>
              <a:t>The secrets of </a:t>
            </a:r>
            <a:r>
              <a:rPr lang="en-US" sz="3200" i="1" dirty="0" err="1"/>
              <a:t>Yahuah</a:t>
            </a:r>
            <a:r>
              <a:rPr lang="en-US" sz="3200" i="1" dirty="0"/>
              <a:t> </a:t>
            </a:r>
            <a:r>
              <a:rPr lang="en-US" sz="3200" i="1" dirty="0" err="1"/>
              <a:t>Elohaynu</a:t>
            </a:r>
            <a:r>
              <a:rPr lang="en-US" sz="3200" dirty="0"/>
              <a:t> (A.V, “LORD our God”) are given to his children and their sons forever and ever, that they may observe every word of the Torah. (Deuteronomy 29:29)</a:t>
            </a:r>
          </a:p>
        </p:txBody>
      </p:sp>
    </p:spTree>
    <p:extLst>
      <p:ext uri="{BB962C8B-B14F-4D97-AF65-F5344CB8AC3E}">
        <p14:creationId xmlns:p14="http://schemas.microsoft.com/office/powerpoint/2010/main" val="986129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75353" y="1266516"/>
            <a:ext cx="11394040" cy="5422763"/>
          </a:xfrm>
        </p:spPr>
        <p:txBody>
          <a:bodyPr>
            <a:normAutofit/>
          </a:bodyPr>
          <a:lstStyle/>
          <a:p>
            <a:r>
              <a:rPr lang="en-US" altLang="ja-JP" sz="2900" dirty="0"/>
              <a:t>Abraham left Ur of the Chaldees for the Promised Land taking his wife with him.</a:t>
            </a:r>
          </a:p>
          <a:p>
            <a:r>
              <a:rPr lang="en-US" altLang="ja-JP" sz="2900" dirty="0"/>
              <a:t>He would have a son Isaac who would in turn have Jacob. </a:t>
            </a:r>
          </a:p>
          <a:p>
            <a:r>
              <a:rPr lang="en-US" altLang="ja-JP" sz="2900" dirty="0"/>
              <a:t>Jacob would have 12 sons by four different wives.</a:t>
            </a:r>
          </a:p>
          <a:p>
            <a:r>
              <a:rPr lang="en-US" altLang="ja-JP" sz="2900" dirty="0"/>
              <a:t>All this happened in the Promised Land.</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Principles of the Greater Exodus</a:t>
            </a:r>
          </a:p>
        </p:txBody>
      </p:sp>
    </p:spTree>
    <p:extLst>
      <p:ext uri="{BB962C8B-B14F-4D97-AF65-F5344CB8AC3E}">
        <p14:creationId xmlns:p14="http://schemas.microsoft.com/office/powerpoint/2010/main" val="425885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75353" y="1266516"/>
            <a:ext cx="11394040" cy="5422763"/>
          </a:xfrm>
        </p:spPr>
        <p:txBody>
          <a:bodyPr>
            <a:normAutofit/>
          </a:bodyPr>
          <a:lstStyle/>
          <a:p>
            <a:r>
              <a:rPr lang="en-US" altLang="ja-JP" sz="2900" dirty="0"/>
              <a:t>The 11</a:t>
            </a:r>
            <a:r>
              <a:rPr lang="en-US" altLang="ja-JP" sz="2900" baseline="30000" dirty="0"/>
              <a:t>th</a:t>
            </a:r>
            <a:r>
              <a:rPr lang="en-US" altLang="ja-JP" sz="2900" dirty="0"/>
              <a:t> son was Joseph, but he was given the birthright because he was the son of Rachel, his favored wife.</a:t>
            </a:r>
          </a:p>
          <a:p>
            <a:r>
              <a:rPr lang="en-US" altLang="ja-JP" sz="2900" dirty="0"/>
              <a:t>Because he had prophetic gifts and a closer relationship to YHWH, the ten previous brothers resented and hated him.</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Principles of the Greater Exodus</a:t>
            </a:r>
          </a:p>
        </p:txBody>
      </p:sp>
    </p:spTree>
    <p:extLst>
      <p:ext uri="{BB962C8B-B14F-4D97-AF65-F5344CB8AC3E}">
        <p14:creationId xmlns:p14="http://schemas.microsoft.com/office/powerpoint/2010/main" val="56950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75353" y="1266516"/>
            <a:ext cx="11394040" cy="5422763"/>
          </a:xfrm>
        </p:spPr>
        <p:txBody>
          <a:bodyPr>
            <a:normAutofit fontScale="92500" lnSpcReduction="10000"/>
          </a:bodyPr>
          <a:lstStyle/>
          <a:p>
            <a:r>
              <a:rPr lang="en-US" altLang="ja-JP" sz="2900" dirty="0"/>
              <a:t>Eventually, the ten brothers sold Joseph to Midianites who then sold him to the Egyptians. That was the wickedness!</a:t>
            </a:r>
          </a:p>
          <a:p>
            <a:r>
              <a:rPr lang="en-US" altLang="ja-JP" sz="2900" dirty="0"/>
              <a:t>When a famine came, Jacob and the 11 remaining sons were forced to resettle in Egypt.</a:t>
            </a:r>
          </a:p>
          <a:p>
            <a:r>
              <a:rPr lang="en-US" altLang="ja-JP" sz="2900" dirty="0"/>
              <a:t>Eventually, the Israelites were enslaved in Egypt and put in bondage 400 years.</a:t>
            </a:r>
          </a:p>
          <a:p>
            <a:r>
              <a:rPr lang="en-US" altLang="ja-JP" sz="2900" dirty="0"/>
              <a:t>When the Israelites called out to YHWH, He delivered them via The Exodus.</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Principles of the Greater Exodus</a:t>
            </a:r>
          </a:p>
        </p:txBody>
      </p:sp>
    </p:spTree>
    <p:extLst>
      <p:ext uri="{BB962C8B-B14F-4D97-AF65-F5344CB8AC3E}">
        <p14:creationId xmlns:p14="http://schemas.microsoft.com/office/powerpoint/2010/main" val="3740143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55000" lnSpcReduction="20000"/>
          </a:bodyPr>
          <a:lstStyle/>
          <a:p>
            <a:r>
              <a:rPr lang="en-US" altLang="ja-JP" sz="2900" dirty="0"/>
              <a:t>Like all Biblical Doctrines, their start is in the Torah.</a:t>
            </a:r>
          </a:p>
          <a:p>
            <a:r>
              <a:rPr lang="en-US" altLang="ja-JP" sz="2900" dirty="0"/>
              <a:t>Moses knew the heart of the Israelites very well.</a:t>
            </a:r>
          </a:p>
          <a:p>
            <a:pPr lvl="1"/>
            <a:r>
              <a:rPr lang="en-US" altLang="ja-JP" sz="2900" dirty="0"/>
              <a:t>For YHWH thy Elohim is a consuming fire, even a jealous El. </a:t>
            </a:r>
          </a:p>
          <a:p>
            <a:pPr lvl="1"/>
            <a:r>
              <a:rPr lang="en-US" altLang="ja-JP" sz="2900" dirty="0"/>
              <a:t>When thou shalt beget children, and children's children, and ye shall have remained long in the land, and shall corrupt yourselves, and make a graven image, or the likeness of any thing, and shall do evil in the sight of YHWH thy Elohim, to provoke him to anger: </a:t>
            </a:r>
          </a:p>
          <a:p>
            <a:pPr lvl="1"/>
            <a:r>
              <a:rPr lang="en-US" altLang="ja-JP" sz="2900" dirty="0"/>
              <a:t>I call heaven and earth to witness against you this day, that ye shall soon utterly perish from off the land whereunto ye go over Jordan to possess it; ye shall not prolong your days upon it but shall utterly be destroyed. </a:t>
            </a:r>
          </a:p>
          <a:p>
            <a:pPr lvl="1"/>
            <a:r>
              <a:rPr lang="en-US" altLang="ja-JP" sz="2900" dirty="0"/>
              <a:t>And YHWH shall scatter you among the nations, and ye shall be left few in number among the heathen, whither YHWH shall lead you. (Deuteronomy 4:24-27)</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3800728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1139130" cy="5298671"/>
          </a:xfrm>
        </p:spPr>
        <p:txBody>
          <a:bodyPr>
            <a:normAutofit fontScale="62500" lnSpcReduction="20000"/>
          </a:bodyPr>
          <a:lstStyle/>
          <a:p>
            <a:r>
              <a:rPr lang="en-US" altLang="ja-JP" sz="2900" dirty="0"/>
              <a:t>Like all Biblical Doctrines, their start is in the Torah.</a:t>
            </a:r>
          </a:p>
          <a:p>
            <a:r>
              <a:rPr lang="en-US" altLang="ja-JP" sz="2900" dirty="0"/>
              <a:t>Moses knew the heart of the Israelites very well.</a:t>
            </a:r>
          </a:p>
          <a:p>
            <a:pPr lvl="1"/>
            <a:r>
              <a:rPr lang="en-US" altLang="ja-JP" sz="2900" dirty="0"/>
              <a:t>And there ye shall serve elohim, the work of men's hands, wood and stone, which neither see, nor hear, nor eat, nor smell. </a:t>
            </a:r>
          </a:p>
          <a:p>
            <a:pPr lvl="1"/>
            <a:r>
              <a:rPr lang="en-US" altLang="ja-JP" sz="2900" dirty="0"/>
              <a:t>But if from thence thou shalt seek YHWH thy Elohim, thou shalt find him, if thou seek him </a:t>
            </a:r>
            <a:r>
              <a:rPr lang="en-US" altLang="ja-JP" sz="2900" u="sng" dirty="0"/>
              <a:t>with all thy heart</a:t>
            </a:r>
            <a:r>
              <a:rPr lang="en-US" altLang="ja-JP" sz="2900" dirty="0"/>
              <a:t> and </a:t>
            </a:r>
            <a:r>
              <a:rPr lang="en-US" altLang="ja-JP" sz="2900" u="sng" dirty="0"/>
              <a:t>with all thy soul</a:t>
            </a:r>
            <a:r>
              <a:rPr lang="en-US" altLang="ja-JP" sz="2900" dirty="0"/>
              <a:t>. </a:t>
            </a:r>
          </a:p>
          <a:p>
            <a:pPr lvl="1"/>
            <a:r>
              <a:rPr lang="en-US" altLang="ja-JP" sz="2900" dirty="0"/>
              <a:t>When thou art in tribulation, and all these things are come upon thee, even in </a:t>
            </a:r>
            <a:r>
              <a:rPr lang="en-US" altLang="ja-JP" sz="2900" u="sng" dirty="0"/>
              <a:t>the latter days</a:t>
            </a:r>
            <a:r>
              <a:rPr lang="en-US" altLang="ja-JP" sz="2900" dirty="0"/>
              <a:t>, if thou turn to YHWH thy Elohim, and shalt be obedient unto his voice; </a:t>
            </a:r>
          </a:p>
          <a:p>
            <a:pPr lvl="1"/>
            <a:r>
              <a:rPr lang="en-US" altLang="ja-JP" sz="2900" dirty="0"/>
              <a:t>(For YHWH thy Elohim is a merciful El;) he will not forsake thee, neither destroy thee, nor forget the covenant of thy fathers which he </a:t>
            </a:r>
            <a:r>
              <a:rPr lang="en-US" altLang="ja-JP" sz="2900" dirty="0" err="1"/>
              <a:t>sware</a:t>
            </a:r>
            <a:r>
              <a:rPr lang="en-US" altLang="ja-JP" sz="2900" dirty="0"/>
              <a:t> unto them. (Deuteronomy 4:28-31)</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dirty="0"/>
              <a:t>The Foundations of the Greater Exodus</a:t>
            </a:r>
          </a:p>
        </p:txBody>
      </p:sp>
    </p:spTree>
    <p:extLst>
      <p:ext uri="{BB962C8B-B14F-4D97-AF65-F5344CB8AC3E}">
        <p14:creationId xmlns:p14="http://schemas.microsoft.com/office/powerpoint/2010/main" val="162644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BE9F-2FBE-F050-43A6-917481B77ECB}"/>
              </a:ext>
            </a:extLst>
          </p:cNvPr>
          <p:cNvSpPr>
            <a:spLocks noGrp="1"/>
          </p:cNvSpPr>
          <p:nvPr>
            <p:ph type="title"/>
          </p:nvPr>
        </p:nvSpPr>
        <p:spPr/>
        <p:txBody>
          <a:bodyPr/>
          <a:lstStyle/>
          <a:p>
            <a:r>
              <a:rPr lang="en-US" sz="3200" dirty="0"/>
              <a:t>The Beginnings of the Third Exodus Teaching</a:t>
            </a:r>
          </a:p>
        </p:txBody>
      </p:sp>
      <p:sp>
        <p:nvSpPr>
          <p:cNvPr id="3" name="Content Placeholder 2">
            <a:extLst>
              <a:ext uri="{FF2B5EF4-FFF2-40B4-BE49-F238E27FC236}">
                <a16:creationId xmlns:a16="http://schemas.microsoft.com/office/drawing/2014/main" id="{4C629056-A294-03AB-519C-82E1D40CD7B2}"/>
              </a:ext>
            </a:extLst>
          </p:cNvPr>
          <p:cNvSpPr>
            <a:spLocks noGrp="1"/>
          </p:cNvSpPr>
          <p:nvPr>
            <p:ph sz="quarter" idx="10"/>
          </p:nvPr>
        </p:nvSpPr>
        <p:spPr>
          <a:xfrm>
            <a:off x="830262" y="1266825"/>
            <a:ext cx="10943921" cy="4495800"/>
          </a:xfrm>
        </p:spPr>
        <p:txBody>
          <a:bodyPr>
            <a:normAutofit/>
          </a:bodyPr>
          <a:lstStyle/>
          <a:p>
            <a:r>
              <a:rPr lang="en-US" sz="2400" dirty="0"/>
              <a:t>Teachings regarding the Third Exodus have been around for centuries.</a:t>
            </a:r>
          </a:p>
          <a:p>
            <a:pPr lvl="1">
              <a:lnSpc>
                <a:spcPts val="2900"/>
              </a:lnSpc>
            </a:pPr>
            <a:r>
              <a:rPr lang="en-US" sz="2400" dirty="0"/>
              <a:t>At the Beginning of the Second Century, the Phiabi Family began a program to bring all the Jews back to the Promised Land. Much of this was done by force, causing many to leave their homes, unwillingly.</a:t>
            </a:r>
          </a:p>
          <a:p>
            <a:pPr lvl="1">
              <a:lnSpc>
                <a:spcPts val="2900"/>
              </a:lnSpc>
            </a:pPr>
            <a:r>
              <a:rPr lang="en-US" sz="2400" dirty="0"/>
              <a:t>The Bar Kokhba Revolt in </a:t>
            </a:r>
            <a:r>
              <a:rPr lang="en-US" sz="2400" i="1" dirty="0"/>
              <a:t>A.D. </a:t>
            </a:r>
            <a:r>
              <a:rPr lang="en-US" sz="2400" dirty="0"/>
              <a:t>132-135 ended this effort, as the Jews lost their war to the Romans and their temple was burned down and replaced by a temple to Jupiter.</a:t>
            </a:r>
          </a:p>
        </p:txBody>
      </p:sp>
    </p:spTree>
    <p:extLst>
      <p:ext uri="{BB962C8B-B14F-4D97-AF65-F5344CB8AC3E}">
        <p14:creationId xmlns:p14="http://schemas.microsoft.com/office/powerpoint/2010/main" val="2517743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BE9F-2FBE-F050-43A6-917481B77ECB}"/>
              </a:ext>
            </a:extLst>
          </p:cNvPr>
          <p:cNvSpPr>
            <a:spLocks noGrp="1"/>
          </p:cNvSpPr>
          <p:nvPr>
            <p:ph type="title"/>
          </p:nvPr>
        </p:nvSpPr>
        <p:spPr/>
        <p:txBody>
          <a:bodyPr/>
          <a:lstStyle/>
          <a:p>
            <a:r>
              <a:rPr lang="en-US" sz="3200" dirty="0"/>
              <a:t>The Beginnings of the Third Exodus Teaching</a:t>
            </a:r>
          </a:p>
        </p:txBody>
      </p:sp>
      <p:sp>
        <p:nvSpPr>
          <p:cNvPr id="3" name="Content Placeholder 2">
            <a:extLst>
              <a:ext uri="{FF2B5EF4-FFF2-40B4-BE49-F238E27FC236}">
                <a16:creationId xmlns:a16="http://schemas.microsoft.com/office/drawing/2014/main" id="{4C629056-A294-03AB-519C-82E1D40CD7B2}"/>
              </a:ext>
            </a:extLst>
          </p:cNvPr>
          <p:cNvSpPr>
            <a:spLocks noGrp="1"/>
          </p:cNvSpPr>
          <p:nvPr>
            <p:ph sz="quarter" idx="10"/>
          </p:nvPr>
        </p:nvSpPr>
        <p:spPr/>
        <p:txBody>
          <a:bodyPr>
            <a:normAutofit fontScale="92500" lnSpcReduction="20000"/>
          </a:bodyPr>
          <a:lstStyle/>
          <a:p>
            <a:r>
              <a:rPr lang="en-US" sz="2400" dirty="0"/>
              <a:t>Teachings regarding the Third Exodus have been around for centuries.</a:t>
            </a:r>
          </a:p>
          <a:p>
            <a:pPr lvl="1">
              <a:lnSpc>
                <a:spcPts val="2900"/>
              </a:lnSpc>
            </a:pPr>
            <a:r>
              <a:rPr lang="en-US" sz="2400" dirty="0"/>
              <a:t>When Constantine issued his Edict of Toleration in </a:t>
            </a:r>
            <a:r>
              <a:rPr lang="en-US" sz="2400" i="1" dirty="0"/>
              <a:t>A.D. </a:t>
            </a:r>
            <a:r>
              <a:rPr lang="en-US" sz="2400" dirty="0"/>
              <a:t>311, the Jews saw this edict as an approval of their desire to again rebuild the Temple.</a:t>
            </a:r>
          </a:p>
          <a:p>
            <a:pPr lvl="1">
              <a:lnSpc>
                <a:spcPts val="2900"/>
              </a:lnSpc>
            </a:pPr>
            <a:r>
              <a:rPr lang="en-US" sz="2400" dirty="0"/>
              <a:t>The Phiabis then hired Levites to begin the process of building the Temple.</a:t>
            </a:r>
          </a:p>
          <a:p>
            <a:pPr lvl="1">
              <a:lnSpc>
                <a:spcPts val="2900"/>
              </a:lnSpc>
            </a:pPr>
            <a:r>
              <a:rPr lang="en-US" sz="2400" dirty="0"/>
              <a:t>Constantine, fearing that the building of a Jewish Temple would lead to a revolt, cut off the ears of the Levites. The work on the Temple stopped.</a:t>
            </a:r>
          </a:p>
        </p:txBody>
      </p:sp>
    </p:spTree>
    <p:extLst>
      <p:ext uri="{BB962C8B-B14F-4D97-AF65-F5344CB8AC3E}">
        <p14:creationId xmlns:p14="http://schemas.microsoft.com/office/powerpoint/2010/main" val="3748587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BE9F-2FBE-F050-43A6-917481B77ECB}"/>
              </a:ext>
            </a:extLst>
          </p:cNvPr>
          <p:cNvSpPr>
            <a:spLocks noGrp="1"/>
          </p:cNvSpPr>
          <p:nvPr>
            <p:ph type="title"/>
          </p:nvPr>
        </p:nvSpPr>
        <p:spPr/>
        <p:txBody>
          <a:bodyPr/>
          <a:lstStyle/>
          <a:p>
            <a:r>
              <a:rPr lang="en-US" sz="3200" dirty="0"/>
              <a:t>The Beginnings of the Third Exodus Teaching</a:t>
            </a:r>
          </a:p>
        </p:txBody>
      </p:sp>
      <p:sp>
        <p:nvSpPr>
          <p:cNvPr id="3" name="Content Placeholder 2">
            <a:extLst>
              <a:ext uri="{FF2B5EF4-FFF2-40B4-BE49-F238E27FC236}">
                <a16:creationId xmlns:a16="http://schemas.microsoft.com/office/drawing/2014/main" id="{4C629056-A294-03AB-519C-82E1D40CD7B2}"/>
              </a:ext>
            </a:extLst>
          </p:cNvPr>
          <p:cNvSpPr>
            <a:spLocks noGrp="1"/>
          </p:cNvSpPr>
          <p:nvPr>
            <p:ph sz="quarter" idx="10"/>
          </p:nvPr>
        </p:nvSpPr>
        <p:spPr/>
        <p:txBody>
          <a:bodyPr>
            <a:normAutofit/>
          </a:bodyPr>
          <a:lstStyle/>
          <a:p>
            <a:pPr>
              <a:lnSpc>
                <a:spcPct val="100000"/>
              </a:lnSpc>
            </a:pPr>
            <a:r>
              <a:rPr lang="en-US" sz="2400" dirty="0"/>
              <a:t>Teachings regarding the Third Exodus have been around for centuries.</a:t>
            </a:r>
          </a:p>
          <a:p>
            <a:pPr lvl="1">
              <a:lnSpc>
                <a:spcPts val="2200"/>
              </a:lnSpc>
            </a:pPr>
            <a:r>
              <a:rPr lang="en-US" sz="2000" dirty="0"/>
              <a:t>In 1666, a Jewish Anti-Messiah named </a:t>
            </a:r>
            <a:r>
              <a:rPr lang="en-US" sz="2000" dirty="0" err="1"/>
              <a:t>Sabbati</a:t>
            </a:r>
            <a:r>
              <a:rPr lang="en-US" sz="2000" dirty="0"/>
              <a:t> Zevi was in the middle of a movement that wanted to re-establish a Jewish kingdom in the Promised Land.</a:t>
            </a:r>
          </a:p>
          <a:p>
            <a:pPr lvl="1">
              <a:lnSpc>
                <a:spcPts val="2200"/>
              </a:lnSpc>
            </a:pPr>
            <a:r>
              <a:rPr lang="en-US" sz="2000" dirty="0"/>
              <a:t>The Turkish Sultan Mehmed IV captured him and gave him three choices for his treasonous activities:</a:t>
            </a:r>
          </a:p>
          <a:p>
            <a:pPr marL="1371600" lvl="2" indent="-457200">
              <a:lnSpc>
                <a:spcPts val="2200"/>
              </a:lnSpc>
              <a:buFont typeface="+mj-lt"/>
              <a:buAutoNum type="arabicPeriod"/>
            </a:pPr>
            <a:r>
              <a:rPr lang="en-US" sz="2000" dirty="0"/>
              <a:t>A Trial of his Divinity (three archers would shoot arrows at him, if the arrows missed, they would consider his claims)</a:t>
            </a:r>
          </a:p>
          <a:p>
            <a:pPr marL="1371600" lvl="2" indent="-457200">
              <a:lnSpc>
                <a:spcPts val="2200"/>
              </a:lnSpc>
              <a:buFont typeface="+mj-lt"/>
              <a:buAutoNum type="arabicPeriod"/>
            </a:pPr>
            <a:r>
              <a:rPr lang="en-US" sz="2000" dirty="0"/>
              <a:t>He could be impaled.</a:t>
            </a:r>
          </a:p>
          <a:p>
            <a:pPr marL="1371600" lvl="2" indent="-457200">
              <a:lnSpc>
                <a:spcPts val="2200"/>
              </a:lnSpc>
              <a:buFont typeface="+mj-lt"/>
              <a:buAutoNum type="arabicPeriod"/>
            </a:pPr>
            <a:r>
              <a:rPr lang="en-US" sz="2000" dirty="0"/>
              <a:t>He could convert to Islam.</a:t>
            </a:r>
          </a:p>
        </p:txBody>
      </p:sp>
    </p:spTree>
    <p:extLst>
      <p:ext uri="{BB962C8B-B14F-4D97-AF65-F5344CB8AC3E}">
        <p14:creationId xmlns:p14="http://schemas.microsoft.com/office/powerpoint/2010/main" val="395871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BE9F-2FBE-F050-43A6-917481B77ECB}"/>
              </a:ext>
            </a:extLst>
          </p:cNvPr>
          <p:cNvSpPr>
            <a:spLocks noGrp="1"/>
          </p:cNvSpPr>
          <p:nvPr>
            <p:ph type="title"/>
          </p:nvPr>
        </p:nvSpPr>
        <p:spPr/>
        <p:txBody>
          <a:bodyPr/>
          <a:lstStyle/>
          <a:p>
            <a:r>
              <a:rPr lang="en-US" sz="3200" dirty="0"/>
              <a:t>The Beginnings of the Third Exodus Teaching</a:t>
            </a:r>
          </a:p>
        </p:txBody>
      </p:sp>
      <p:sp>
        <p:nvSpPr>
          <p:cNvPr id="3" name="Content Placeholder 2">
            <a:extLst>
              <a:ext uri="{FF2B5EF4-FFF2-40B4-BE49-F238E27FC236}">
                <a16:creationId xmlns:a16="http://schemas.microsoft.com/office/drawing/2014/main" id="{4C629056-A294-03AB-519C-82E1D40CD7B2}"/>
              </a:ext>
            </a:extLst>
          </p:cNvPr>
          <p:cNvSpPr>
            <a:spLocks noGrp="1"/>
          </p:cNvSpPr>
          <p:nvPr>
            <p:ph sz="quarter" idx="10"/>
          </p:nvPr>
        </p:nvSpPr>
        <p:spPr/>
        <p:txBody>
          <a:bodyPr>
            <a:normAutofit/>
          </a:bodyPr>
          <a:lstStyle/>
          <a:p>
            <a:pPr>
              <a:lnSpc>
                <a:spcPct val="100000"/>
              </a:lnSpc>
            </a:pPr>
            <a:r>
              <a:rPr lang="en-US" sz="2400" dirty="0"/>
              <a:t>Teachings regarding the Third Exodus have been around for centuries.</a:t>
            </a:r>
          </a:p>
          <a:p>
            <a:pPr lvl="1">
              <a:lnSpc>
                <a:spcPts val="2200"/>
              </a:lnSpc>
            </a:pPr>
            <a:r>
              <a:rPr lang="en-US" sz="2000" dirty="0"/>
              <a:t>In the 19</a:t>
            </a:r>
            <a:r>
              <a:rPr lang="en-US" sz="2000" baseline="30000" dirty="0"/>
              <a:t>th</a:t>
            </a:r>
            <a:r>
              <a:rPr lang="en-US" sz="2000" dirty="0"/>
              <a:t> century, Labor Zionism started to become popular. However, they believed they could take the Promised Land without the help of YHWH. </a:t>
            </a:r>
          </a:p>
          <a:p>
            <a:pPr lvl="1">
              <a:lnSpc>
                <a:spcPts val="2200"/>
              </a:lnSpc>
            </a:pPr>
            <a:r>
              <a:rPr lang="en-US" sz="2000" dirty="0"/>
              <a:t>The key writing was a pamphlet titled </a:t>
            </a:r>
            <a:r>
              <a:rPr lang="en-US" sz="2000" i="1" dirty="0"/>
              <a:t>Der </a:t>
            </a:r>
            <a:r>
              <a:rPr lang="en-US" sz="2000" i="1" dirty="0" err="1"/>
              <a:t>Judenstaat</a:t>
            </a:r>
            <a:r>
              <a:rPr lang="en-US" sz="2000" i="1" dirty="0"/>
              <a:t> </a:t>
            </a:r>
            <a:r>
              <a:rPr lang="en-US" sz="2000" i="1" u="sng" dirty="0"/>
              <a:t>(</a:t>
            </a:r>
            <a:r>
              <a:rPr lang="en-US" sz="2000" i="1" dirty="0"/>
              <a:t>The Jewish State</a:t>
            </a:r>
            <a:r>
              <a:rPr lang="en-US" sz="2000" dirty="0"/>
              <a:t>) by Theodor Herzl published in 1896. Mr. Herzl proposed the creation of a Jewish state in response to the Jewish </a:t>
            </a:r>
            <a:r>
              <a:rPr lang="en-US" sz="2000" i="1" dirty="0" err="1"/>
              <a:t>Progroms</a:t>
            </a:r>
            <a:r>
              <a:rPr lang="en-US" sz="2000" dirty="0"/>
              <a:t> in Russia and the Ottoman Empire. This would give Jews a place to run to when their home countries persecuted them.</a:t>
            </a:r>
          </a:p>
          <a:p>
            <a:pPr lvl="1">
              <a:lnSpc>
                <a:spcPts val="2200"/>
              </a:lnSpc>
            </a:pPr>
            <a:r>
              <a:rPr lang="en-US" sz="2000" dirty="0"/>
              <a:t>At the end of the 19</a:t>
            </a:r>
            <a:r>
              <a:rPr lang="en-US" sz="2000" baseline="30000" dirty="0"/>
              <a:t>th</a:t>
            </a:r>
            <a:r>
              <a:rPr lang="en-US" sz="2000" dirty="0"/>
              <a:t> century, most Jews were forced to live in ghettos to defend themselves.</a:t>
            </a:r>
          </a:p>
        </p:txBody>
      </p:sp>
    </p:spTree>
    <p:extLst>
      <p:ext uri="{BB962C8B-B14F-4D97-AF65-F5344CB8AC3E}">
        <p14:creationId xmlns:p14="http://schemas.microsoft.com/office/powerpoint/2010/main" val="2579265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BE9F-2FBE-F050-43A6-917481B77ECB}"/>
              </a:ext>
            </a:extLst>
          </p:cNvPr>
          <p:cNvSpPr>
            <a:spLocks noGrp="1"/>
          </p:cNvSpPr>
          <p:nvPr>
            <p:ph type="title"/>
          </p:nvPr>
        </p:nvSpPr>
        <p:spPr/>
        <p:txBody>
          <a:bodyPr/>
          <a:lstStyle/>
          <a:p>
            <a:r>
              <a:rPr lang="en-US" sz="3200" dirty="0"/>
              <a:t>The Beginnings of the Third Exodus Teaching</a:t>
            </a:r>
          </a:p>
        </p:txBody>
      </p:sp>
      <p:sp>
        <p:nvSpPr>
          <p:cNvPr id="3" name="Content Placeholder 2">
            <a:extLst>
              <a:ext uri="{FF2B5EF4-FFF2-40B4-BE49-F238E27FC236}">
                <a16:creationId xmlns:a16="http://schemas.microsoft.com/office/drawing/2014/main" id="{4C629056-A294-03AB-519C-82E1D40CD7B2}"/>
              </a:ext>
            </a:extLst>
          </p:cNvPr>
          <p:cNvSpPr>
            <a:spLocks noGrp="1"/>
          </p:cNvSpPr>
          <p:nvPr>
            <p:ph sz="quarter" idx="10"/>
          </p:nvPr>
        </p:nvSpPr>
        <p:spPr/>
        <p:txBody>
          <a:bodyPr>
            <a:normAutofit/>
          </a:bodyPr>
          <a:lstStyle/>
          <a:p>
            <a:pPr>
              <a:lnSpc>
                <a:spcPct val="100000"/>
              </a:lnSpc>
            </a:pPr>
            <a:r>
              <a:rPr lang="en-US" sz="2400" dirty="0"/>
              <a:t>Teachings regarding the Third Exodus have been around for centuries.</a:t>
            </a:r>
          </a:p>
          <a:p>
            <a:pPr lvl="1">
              <a:lnSpc>
                <a:spcPts val="2200"/>
              </a:lnSpc>
            </a:pPr>
            <a:r>
              <a:rPr lang="en-US" sz="2000" dirty="0"/>
              <a:t>In 1917, after the British drove out the Ottoman Empire in the “Battle of Armageddon,” The Balfour Declaration was issued. The declaration was written to Baron Rothchild.</a:t>
            </a:r>
          </a:p>
          <a:p>
            <a:pPr lvl="1">
              <a:lnSpc>
                <a:spcPts val="2200"/>
              </a:lnSpc>
            </a:pPr>
            <a:r>
              <a:rPr lang="en-US" sz="2000" dirty="0"/>
              <a:t>Afterward, the Labor Zionist movement promoted Jewish immigration to Israel. Many Jews from Great Britain and Western Europe resettled in the Promised Land under the British Mandate.</a:t>
            </a:r>
          </a:p>
          <a:p>
            <a:pPr lvl="1">
              <a:lnSpc>
                <a:spcPts val="2200"/>
              </a:lnSpc>
            </a:pPr>
            <a:r>
              <a:rPr lang="en-US" sz="2000" dirty="0"/>
              <a:t>That program stopped when the British government issued their </a:t>
            </a:r>
            <a:r>
              <a:rPr lang="en-US" sz="2000" i="1" dirty="0"/>
              <a:t>White Paper of 1939</a:t>
            </a:r>
            <a:r>
              <a:rPr lang="en-US" sz="2000" dirty="0"/>
              <a:t>.</a:t>
            </a:r>
          </a:p>
        </p:txBody>
      </p:sp>
    </p:spTree>
    <p:extLst>
      <p:ext uri="{BB962C8B-B14F-4D97-AF65-F5344CB8AC3E}">
        <p14:creationId xmlns:p14="http://schemas.microsoft.com/office/powerpoint/2010/main" val="2604138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8282915" cy="4495765"/>
          </a:xfrm>
        </p:spPr>
        <p:txBody>
          <a:bodyPr>
            <a:normAutofit/>
          </a:bodyPr>
          <a:lstStyle/>
          <a:p>
            <a:pPr>
              <a:lnSpc>
                <a:spcPct val="130000"/>
              </a:lnSpc>
            </a:pPr>
            <a:r>
              <a:rPr lang="en-US" altLang="ja-JP" sz="2400" dirty="0"/>
              <a:t>Not all religious Jews agreed with the Labor Zionist Movement.</a:t>
            </a:r>
          </a:p>
          <a:p>
            <a:pPr lvl="1">
              <a:lnSpc>
                <a:spcPct val="100000"/>
              </a:lnSpc>
            </a:pPr>
            <a:r>
              <a:rPr lang="en-US" altLang="ja-JP" sz="2000" dirty="0"/>
              <a:t>Rabbi Michael </a:t>
            </a:r>
            <a:r>
              <a:rPr lang="en-US" altLang="ja-JP" sz="2000" dirty="0" err="1"/>
              <a:t>Dov</a:t>
            </a:r>
            <a:r>
              <a:rPr lang="en-US" altLang="ja-JP" sz="2000" dirty="0"/>
              <a:t> </a:t>
            </a:r>
            <a:r>
              <a:rPr lang="en-US" altLang="ja-JP" sz="2000" dirty="0" err="1"/>
              <a:t>Weissmandl</a:t>
            </a:r>
            <a:r>
              <a:rPr lang="en-US" altLang="ja-JP" sz="2000" dirty="0"/>
              <a:t> (1903-1957) and other Orthodox Jews argued that the Labor Zionist’s settlement of the Promised Land after World War I was NOT the prophetic return taught in the Torah and the </a:t>
            </a:r>
            <a:r>
              <a:rPr lang="en-US" altLang="ja-JP" sz="2000" dirty="0" err="1"/>
              <a:t>Tenach</a:t>
            </a:r>
            <a:r>
              <a:rPr lang="en-US" altLang="ja-JP" sz="2000" dirty="0"/>
              <a:t>. </a:t>
            </a:r>
          </a:p>
          <a:p>
            <a:pPr lvl="1">
              <a:lnSpc>
                <a:spcPct val="100000"/>
              </a:lnSpc>
            </a:pPr>
            <a:r>
              <a:rPr lang="en-US" altLang="ja-JP" sz="2000" dirty="0"/>
              <a:t>He argued that when Israel does return to the Promised Land, that return would be a Divine intervention! It would NOT be something done by human effort.</a:t>
            </a:r>
          </a:p>
          <a:p>
            <a:pPr lvl="1">
              <a:lnSpc>
                <a:spcPct val="100000"/>
              </a:lnSpc>
            </a:pPr>
            <a:endParaRPr lang="en-US" altLang="ja-JP" sz="2400" dirty="0"/>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a:t>Things are NOT as They Seem!</a:t>
            </a:r>
            <a:endParaRPr lang="en-US" sz="3200" dirty="0"/>
          </a:p>
        </p:txBody>
      </p:sp>
      <p:pic>
        <p:nvPicPr>
          <p:cNvPr id="2" name="Picture 1">
            <a:extLst>
              <a:ext uri="{FF2B5EF4-FFF2-40B4-BE49-F238E27FC236}">
                <a16:creationId xmlns:a16="http://schemas.microsoft.com/office/drawing/2014/main" id="{384B4D38-9FE6-5B15-7C3E-FE38BE31191F}"/>
              </a:ext>
            </a:extLst>
          </p:cNvPr>
          <p:cNvPicPr>
            <a:picLocks noChangeAspect="1"/>
          </p:cNvPicPr>
          <p:nvPr/>
        </p:nvPicPr>
        <p:blipFill>
          <a:blip r:embed="rId2"/>
          <a:stretch>
            <a:fillRect/>
          </a:stretch>
        </p:blipFill>
        <p:spPr>
          <a:xfrm>
            <a:off x="9246062" y="1692240"/>
            <a:ext cx="2572429" cy="3835258"/>
          </a:xfrm>
          <a:prstGeom prst="rect">
            <a:avLst/>
          </a:prstGeom>
        </p:spPr>
      </p:pic>
    </p:spTree>
    <p:extLst>
      <p:ext uri="{BB962C8B-B14F-4D97-AF65-F5344CB8AC3E}">
        <p14:creationId xmlns:p14="http://schemas.microsoft.com/office/powerpoint/2010/main" val="326775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8282915" cy="5226751"/>
          </a:xfrm>
        </p:spPr>
        <p:txBody>
          <a:bodyPr>
            <a:normAutofit/>
          </a:bodyPr>
          <a:lstStyle/>
          <a:p>
            <a:pPr>
              <a:lnSpc>
                <a:spcPct val="120000"/>
              </a:lnSpc>
            </a:pPr>
            <a:r>
              <a:rPr lang="en-US" altLang="ja-JP" sz="2400" dirty="0"/>
              <a:t>The Orthodox Jewish teachings also reached into the Christian world:</a:t>
            </a:r>
          </a:p>
          <a:p>
            <a:pPr lvl="1">
              <a:lnSpc>
                <a:spcPct val="100000"/>
              </a:lnSpc>
            </a:pPr>
            <a:r>
              <a:rPr lang="en-US" altLang="ja-JP" sz="2200" dirty="0"/>
              <a:t>William Marion Branham (1909-1965) preached a curious sermon titled “The Third Exodus” on June 30, 1964, at his home church in Jeffersonville, Indiana.</a:t>
            </a:r>
          </a:p>
          <a:p>
            <a:pPr lvl="1">
              <a:lnSpc>
                <a:spcPct val="100000"/>
              </a:lnSpc>
            </a:pPr>
            <a:r>
              <a:rPr lang="en-US" altLang="ja-JP" sz="2200" dirty="0"/>
              <a:t>However, on December 4, 1965, just 20 days before he would die from injuries, he sustained in a car crash several days before, he preached a sermon titled “The Rapture” at a FGBMI Meeting in Yuma, Arizona. It did not refute his earlier sermon, but seemed to support the teachings of Dallas Theological Seminary.</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pPr algn="ctr"/>
            <a:r>
              <a:rPr lang="en-US" sz="3200"/>
              <a:t>Things are NOT as They Seem!</a:t>
            </a:r>
            <a:endParaRPr lang="en-US" sz="3200" dirty="0"/>
          </a:p>
        </p:txBody>
      </p:sp>
      <p:pic>
        <p:nvPicPr>
          <p:cNvPr id="3" name="Picture 2">
            <a:extLst>
              <a:ext uri="{FF2B5EF4-FFF2-40B4-BE49-F238E27FC236}">
                <a16:creationId xmlns:a16="http://schemas.microsoft.com/office/drawing/2014/main" id="{DA90FDAB-C073-C69E-1F19-65D20B00FA67}"/>
              </a:ext>
            </a:extLst>
          </p:cNvPr>
          <p:cNvPicPr>
            <a:picLocks noChangeAspect="1"/>
          </p:cNvPicPr>
          <p:nvPr/>
        </p:nvPicPr>
        <p:blipFill>
          <a:blip r:embed="rId2"/>
          <a:stretch>
            <a:fillRect/>
          </a:stretch>
        </p:blipFill>
        <p:spPr>
          <a:xfrm>
            <a:off x="9299101" y="2069700"/>
            <a:ext cx="2651456" cy="1988592"/>
          </a:xfrm>
          <a:prstGeom prst="rect">
            <a:avLst/>
          </a:prstGeom>
        </p:spPr>
      </p:pic>
    </p:spTree>
    <p:extLst>
      <p:ext uri="{BB962C8B-B14F-4D97-AF65-F5344CB8AC3E}">
        <p14:creationId xmlns:p14="http://schemas.microsoft.com/office/powerpoint/2010/main" val="3306057373"/>
      </p:ext>
    </p:extLst>
  </p:cSld>
  <p:clrMapOvr>
    <a:masterClrMapping/>
  </p:clrMapOvr>
</p:sld>
</file>

<file path=ppt/theme/theme1.xml><?xml version="1.0" encoding="utf-8"?>
<a:theme xmlns:a="http://schemas.openxmlformats.org/drawingml/2006/main" name="Bold Tech">
  <a:themeElements>
    <a:clrScheme name="16x9">
      <a:dk1>
        <a:srgbClr val="000000"/>
      </a:dk1>
      <a:lt1>
        <a:srgbClr val="FFFFFF"/>
      </a:lt1>
      <a:dk2>
        <a:srgbClr val="121312"/>
      </a:dk2>
      <a:lt2>
        <a:srgbClr val="FFFFFF"/>
      </a:lt2>
      <a:accent1>
        <a:srgbClr val="EE4036"/>
      </a:accent1>
      <a:accent2>
        <a:srgbClr val="121312"/>
      </a:accent2>
      <a:accent3>
        <a:srgbClr val="A5A5A5"/>
      </a:accent3>
      <a:accent4>
        <a:srgbClr val="252625"/>
      </a:accent4>
      <a:accent5>
        <a:srgbClr val="F1F5F5"/>
      </a:accent5>
      <a:accent6>
        <a:srgbClr val="FAFFFF"/>
      </a:accent6>
      <a:hlink>
        <a:srgbClr val="EE4036"/>
      </a:hlink>
      <a:folHlink>
        <a:srgbClr val="EE4036"/>
      </a:folHlink>
    </a:clrScheme>
    <a:fontScheme name="Custom 44">
      <a:majorFont>
        <a:latin typeface="MingLiU"/>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6422304-17E9-4530-8D08-4F277CB64269}" vid="{BCE6A17A-B98D-492A-82B2-0A1B35876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Asian design presentation</Template>
  <TotalTime>1149</TotalTime>
  <Words>2344</Words>
  <Application>Microsoft Office PowerPoint</Application>
  <PresentationFormat>Widescreen</PresentationFormat>
  <Paragraphs>125</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Meiryo UI</vt:lpstr>
      <vt:lpstr>MingLiU</vt:lpstr>
      <vt:lpstr>Arial</vt:lpstr>
      <vt:lpstr>Calibri</vt:lpstr>
      <vt:lpstr>Bold Tech</vt:lpstr>
      <vt:lpstr>The  Greater Exodus</vt:lpstr>
      <vt:lpstr>Key Scriptures</vt:lpstr>
      <vt:lpstr>The Beginnings of the Third Exodus Teaching</vt:lpstr>
      <vt:lpstr>The Beginnings of the Third Exodus Teaching</vt:lpstr>
      <vt:lpstr>The Beginnings of the Third Exodus Teaching</vt:lpstr>
      <vt:lpstr>The Beginnings of the Third Exodus Teaching</vt:lpstr>
      <vt:lpstr>The Beginnings of the Third Exodus Teaching</vt:lpstr>
      <vt:lpstr>Things are NOT as They Seem!</vt:lpstr>
      <vt:lpstr>Things are NOT as They Seem!</vt:lpstr>
      <vt:lpstr>Things are NOT as They Seem!</vt:lpstr>
      <vt:lpstr>Things are NOT as They Seem!</vt:lpstr>
      <vt:lpstr>Things are NOT as They Seem!</vt:lpstr>
      <vt:lpstr>Things are NOT as They Seem!</vt:lpstr>
      <vt:lpstr>The Teachings of the Greater Exodus</vt:lpstr>
      <vt:lpstr>The Foundations of the Greater Exodus</vt:lpstr>
      <vt:lpstr>The Foundations of the Greater Exodus</vt:lpstr>
      <vt:lpstr>The Foundations of the Greater Exodus</vt:lpstr>
      <vt:lpstr>The Foundations of the Greater Exodus</vt:lpstr>
      <vt:lpstr>The Principles of the Greater Exodus</vt:lpstr>
      <vt:lpstr>The Principles of the Greater Exodus</vt:lpstr>
      <vt:lpstr>The Principles of the Greater Exodus</vt:lpstr>
      <vt:lpstr>The Principles of the Greater Exodus</vt:lpstr>
      <vt:lpstr>The Foundations of the Greater Exodus</vt:lpstr>
      <vt:lpstr>The Foundations of the Greater Exodus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Exodus I</dc:title>
  <dc:creator>Tom Mack</dc:creator>
  <cp:lastModifiedBy>Tom Mack</cp:lastModifiedBy>
  <cp:revision>8</cp:revision>
  <dcterms:created xsi:type="dcterms:W3CDTF">2022-10-09T20:07:00Z</dcterms:created>
  <dcterms:modified xsi:type="dcterms:W3CDTF">2022-10-19T02:23:54Z</dcterms:modified>
</cp:coreProperties>
</file>